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5" r:id="rId3"/>
  </p:sldMasterIdLst>
  <p:notesMasterIdLst>
    <p:notesMasterId r:id="rId27"/>
  </p:notesMasterIdLst>
  <p:handoutMasterIdLst>
    <p:handoutMasterId r:id="rId28"/>
  </p:handoutMasterIdLst>
  <p:sldIdLst>
    <p:sldId id="1014" r:id="rId4"/>
    <p:sldId id="1016" r:id="rId5"/>
    <p:sldId id="995" r:id="rId6"/>
    <p:sldId id="996" r:id="rId7"/>
    <p:sldId id="515" r:id="rId8"/>
    <p:sldId id="1078" r:id="rId9"/>
    <p:sldId id="1017" r:id="rId10"/>
    <p:sldId id="1019" r:id="rId11"/>
    <p:sldId id="1055" r:id="rId12"/>
    <p:sldId id="1085" r:id="rId13"/>
    <p:sldId id="1086" r:id="rId14"/>
    <p:sldId id="1087" r:id="rId15"/>
    <p:sldId id="1088" r:id="rId16"/>
    <p:sldId id="1076" r:id="rId17"/>
    <p:sldId id="1056" r:id="rId18"/>
    <p:sldId id="1006" r:id="rId19"/>
    <p:sldId id="1007" r:id="rId20"/>
    <p:sldId id="1089" r:id="rId21"/>
    <p:sldId id="1090" r:id="rId22"/>
    <p:sldId id="845" r:id="rId23"/>
    <p:sldId id="1082" r:id="rId24"/>
    <p:sldId id="1083" r:id="rId25"/>
    <p:sldId id="1084" r:id="rId26"/>
  </p:sldIdLst>
  <p:sldSz cx="9144000" cy="6858000" type="screen4x3"/>
  <p:notesSz cx="7010400" cy="9296400"/>
  <p:custDataLst>
    <p:tags r:id="rId29"/>
  </p:custDataLst>
  <p:defaultTextStyle>
    <a:defPPr>
      <a:defRPr lang="en-US"/>
    </a:defPPr>
    <a:lvl1pPr algn="l" rtl="0" fontAlgn="base">
      <a:spcBef>
        <a:spcPct val="0"/>
      </a:spcBef>
      <a:spcAft>
        <a:spcPct val="0"/>
      </a:spcAft>
      <a:defRPr sz="1400" kern="1200">
        <a:solidFill>
          <a:schemeClr val="tx1"/>
        </a:solidFill>
        <a:latin typeface="Verdana" pitchFamily="34" charset="0"/>
        <a:ea typeface="+mn-ea"/>
        <a:cs typeface="+mn-cs"/>
      </a:defRPr>
    </a:lvl1pPr>
    <a:lvl2pPr marL="457200" algn="l" rtl="0" fontAlgn="base">
      <a:spcBef>
        <a:spcPct val="0"/>
      </a:spcBef>
      <a:spcAft>
        <a:spcPct val="0"/>
      </a:spcAft>
      <a:defRPr sz="1400" kern="1200">
        <a:solidFill>
          <a:schemeClr val="tx1"/>
        </a:solidFill>
        <a:latin typeface="Verdana" pitchFamily="34" charset="0"/>
        <a:ea typeface="+mn-ea"/>
        <a:cs typeface="+mn-cs"/>
      </a:defRPr>
    </a:lvl2pPr>
    <a:lvl3pPr marL="914400" algn="l" rtl="0" fontAlgn="base">
      <a:spcBef>
        <a:spcPct val="0"/>
      </a:spcBef>
      <a:spcAft>
        <a:spcPct val="0"/>
      </a:spcAft>
      <a:defRPr sz="1400" kern="1200">
        <a:solidFill>
          <a:schemeClr val="tx1"/>
        </a:solidFill>
        <a:latin typeface="Verdana" pitchFamily="34" charset="0"/>
        <a:ea typeface="+mn-ea"/>
        <a:cs typeface="+mn-cs"/>
      </a:defRPr>
    </a:lvl3pPr>
    <a:lvl4pPr marL="1371600" algn="l" rtl="0" fontAlgn="base">
      <a:spcBef>
        <a:spcPct val="0"/>
      </a:spcBef>
      <a:spcAft>
        <a:spcPct val="0"/>
      </a:spcAft>
      <a:defRPr sz="1400" kern="1200">
        <a:solidFill>
          <a:schemeClr val="tx1"/>
        </a:solidFill>
        <a:latin typeface="Verdana" pitchFamily="34" charset="0"/>
        <a:ea typeface="+mn-ea"/>
        <a:cs typeface="+mn-cs"/>
      </a:defRPr>
    </a:lvl4pPr>
    <a:lvl5pPr marL="1828800" algn="l" rtl="0" fontAlgn="base">
      <a:spcBef>
        <a:spcPct val="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srgbClr val="FF0000"/>
    </p:penClr>
  </p:showPr>
  <p:clrMru>
    <a:srgbClr val="FF9900"/>
    <a:srgbClr val="CC3300"/>
    <a:srgbClr val="CCCC00"/>
    <a:srgbClr val="808080"/>
    <a:srgbClr val="5F5F5F"/>
    <a:srgbClr val="080808"/>
    <a:srgbClr val="1C1C1C"/>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42" autoAdjust="0"/>
    <p:restoredTop sz="82154" autoAdjust="0"/>
  </p:normalViewPr>
  <p:slideViewPr>
    <p:cSldViewPr snapToGrid="0">
      <p:cViewPr varScale="1">
        <p:scale>
          <a:sx n="103" d="100"/>
          <a:sy n="103" d="100"/>
        </p:scale>
        <p:origin x="-1764" y="-84"/>
      </p:cViewPr>
      <p:guideLst>
        <p:guide orient="horz" pos="1125"/>
        <p:guide orient="horz" pos="192"/>
        <p:guide orient="horz" pos="1485"/>
        <p:guide orient="horz" pos="1418"/>
        <p:guide pos="413"/>
        <p:guide pos="2674"/>
      </p:guideLst>
    </p:cSldViewPr>
  </p:slideViewPr>
  <p:outlineViewPr>
    <p:cViewPr>
      <p:scale>
        <a:sx n="33" d="100"/>
        <a:sy n="33" d="100"/>
      </p:scale>
      <p:origin x="0" y="11442"/>
    </p:cViewPr>
  </p:outlineViewPr>
  <p:notesTextViewPr>
    <p:cViewPr>
      <p:scale>
        <a:sx n="100" d="100"/>
        <a:sy n="100" d="100"/>
      </p:scale>
      <p:origin x="0" y="1746"/>
    </p:cViewPr>
  </p:notesTextViewPr>
  <p:sorterViewPr>
    <p:cViewPr>
      <p:scale>
        <a:sx n="50" d="100"/>
        <a:sy n="50" d="100"/>
      </p:scale>
      <p:origin x="0" y="0"/>
    </p:cViewPr>
  </p:sorterViewPr>
  <p:notesViewPr>
    <p:cSldViewPr snapToGrid="0">
      <p:cViewPr varScale="1">
        <p:scale>
          <a:sx n="97" d="100"/>
          <a:sy n="97" d="100"/>
        </p:scale>
        <p:origin x="-2838" y="-102"/>
      </p:cViewPr>
      <p:guideLst>
        <p:guide orient="horz" pos="2928"/>
        <p:guide pos="22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rpowell\Local%20Settings\Temporary%20Internet%20Files\Content.Outlook\30D5DQ3J\Analysis%20of%20High%20Confidence%20Bad%20Traffic%20(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lrMapOvr bg1="dk2" tx1="lt1" bg2="dk1" tx2="lt2" accent1="accent1" accent2="accent2" accent3="accent3" accent4="accent4" accent5="accent5" accent6="accent6" hlink="hlink" folHlink="folHlink"/>
  <c:chart>
    <c:title>
      <c:tx>
        <c:rich>
          <a:bodyPr/>
          <a:lstStyle/>
          <a:p>
            <a:pPr>
              <a:defRPr/>
            </a:pPr>
            <a:r>
              <a:rPr lang="en-US" dirty="0"/>
              <a:t># Unique Hostile IP's Per 30 Minute Block</a:t>
            </a:r>
          </a:p>
        </c:rich>
      </c:tx>
      <c:layout/>
    </c:title>
    <c:plotArea>
      <c:layout/>
      <c:barChart>
        <c:barDir val="col"/>
        <c:grouping val="clustered"/>
        <c:ser>
          <c:idx val="0"/>
          <c:order val="0"/>
          <c:tx>
            <c:strRef>
              <c:f>'Unique IP Data'!$C$1</c:f>
              <c:strCache>
                <c:ptCount val="1"/>
                <c:pt idx="0">
                  <c:v># IP's</c:v>
                </c:pt>
              </c:strCache>
            </c:strRef>
          </c:tx>
          <c:cat>
            <c:strRef>
              <c:f>'Unique IP Data'!$B$2:$B$482</c:f>
              <c:strCache>
                <c:ptCount val="481"/>
                <c:pt idx="0">
                  <c:v>2.23.5</c:v>
                </c:pt>
                <c:pt idx="1">
                  <c:v>3.0.0</c:v>
                </c:pt>
                <c:pt idx="2">
                  <c:v>3.0.5</c:v>
                </c:pt>
                <c:pt idx="3">
                  <c:v>3.1.0</c:v>
                </c:pt>
                <c:pt idx="4">
                  <c:v>3.1.5</c:v>
                </c:pt>
                <c:pt idx="5">
                  <c:v>3.2.0</c:v>
                </c:pt>
                <c:pt idx="6">
                  <c:v>3.2.5</c:v>
                </c:pt>
                <c:pt idx="7">
                  <c:v>3.3.0</c:v>
                </c:pt>
                <c:pt idx="8">
                  <c:v>3.3.5</c:v>
                </c:pt>
                <c:pt idx="9">
                  <c:v>3.4.0</c:v>
                </c:pt>
                <c:pt idx="10">
                  <c:v>3.4.5</c:v>
                </c:pt>
                <c:pt idx="11">
                  <c:v>3.5.0</c:v>
                </c:pt>
                <c:pt idx="12">
                  <c:v>3.5.5</c:v>
                </c:pt>
                <c:pt idx="13">
                  <c:v>3.6.0</c:v>
                </c:pt>
                <c:pt idx="14">
                  <c:v>3.6.5</c:v>
                </c:pt>
                <c:pt idx="15">
                  <c:v>3.7.0</c:v>
                </c:pt>
                <c:pt idx="16">
                  <c:v>3.7.5</c:v>
                </c:pt>
                <c:pt idx="17">
                  <c:v>3.8.0</c:v>
                </c:pt>
                <c:pt idx="18">
                  <c:v>3.8.5</c:v>
                </c:pt>
                <c:pt idx="19">
                  <c:v>3.9.0</c:v>
                </c:pt>
                <c:pt idx="20">
                  <c:v>3.9.5</c:v>
                </c:pt>
                <c:pt idx="21">
                  <c:v>3.10.0</c:v>
                </c:pt>
                <c:pt idx="22">
                  <c:v>3.10.5</c:v>
                </c:pt>
                <c:pt idx="23">
                  <c:v>3.11.0</c:v>
                </c:pt>
                <c:pt idx="24">
                  <c:v>3.11.5</c:v>
                </c:pt>
                <c:pt idx="25">
                  <c:v>3.12.0</c:v>
                </c:pt>
                <c:pt idx="26">
                  <c:v>3.13.0</c:v>
                </c:pt>
                <c:pt idx="27">
                  <c:v>3.13.5</c:v>
                </c:pt>
                <c:pt idx="28">
                  <c:v>3.14.0</c:v>
                </c:pt>
                <c:pt idx="29">
                  <c:v>3.14.5</c:v>
                </c:pt>
                <c:pt idx="30">
                  <c:v>3.16.0</c:v>
                </c:pt>
                <c:pt idx="31">
                  <c:v>3.16.5</c:v>
                </c:pt>
                <c:pt idx="32">
                  <c:v>3.17.0</c:v>
                </c:pt>
                <c:pt idx="33">
                  <c:v>3.17.5</c:v>
                </c:pt>
                <c:pt idx="34">
                  <c:v>3.18.5</c:v>
                </c:pt>
                <c:pt idx="35">
                  <c:v>3.19.5</c:v>
                </c:pt>
                <c:pt idx="36">
                  <c:v>3.20.0</c:v>
                </c:pt>
                <c:pt idx="37">
                  <c:v>3.21.0</c:v>
                </c:pt>
                <c:pt idx="38">
                  <c:v>4.8.5</c:v>
                </c:pt>
                <c:pt idx="39">
                  <c:v>4.9.0</c:v>
                </c:pt>
                <c:pt idx="40">
                  <c:v>4.9.5</c:v>
                </c:pt>
                <c:pt idx="41">
                  <c:v>4.10.0</c:v>
                </c:pt>
                <c:pt idx="42">
                  <c:v>4.10.5</c:v>
                </c:pt>
                <c:pt idx="43">
                  <c:v>4.12.5</c:v>
                </c:pt>
                <c:pt idx="44">
                  <c:v>4.13.0</c:v>
                </c:pt>
                <c:pt idx="45">
                  <c:v>4.13.5</c:v>
                </c:pt>
                <c:pt idx="46">
                  <c:v>4.14.0</c:v>
                </c:pt>
                <c:pt idx="47">
                  <c:v>4.15.5</c:v>
                </c:pt>
                <c:pt idx="48">
                  <c:v>4.16.0</c:v>
                </c:pt>
                <c:pt idx="49">
                  <c:v>4.16.5</c:v>
                </c:pt>
                <c:pt idx="50">
                  <c:v>4.17.0</c:v>
                </c:pt>
                <c:pt idx="51">
                  <c:v>4.17.5</c:v>
                </c:pt>
                <c:pt idx="52">
                  <c:v>4.18.0</c:v>
                </c:pt>
                <c:pt idx="53">
                  <c:v>4.18.5</c:v>
                </c:pt>
                <c:pt idx="54">
                  <c:v>4.19.0</c:v>
                </c:pt>
                <c:pt idx="55">
                  <c:v>4.19.5</c:v>
                </c:pt>
                <c:pt idx="56">
                  <c:v>4.20.0</c:v>
                </c:pt>
                <c:pt idx="57">
                  <c:v>4.20.5</c:v>
                </c:pt>
                <c:pt idx="58">
                  <c:v>4.21.0</c:v>
                </c:pt>
                <c:pt idx="59">
                  <c:v>4.21.5</c:v>
                </c:pt>
                <c:pt idx="60">
                  <c:v>4.22.0</c:v>
                </c:pt>
                <c:pt idx="61">
                  <c:v>4.22.5</c:v>
                </c:pt>
                <c:pt idx="62">
                  <c:v>4.23.0</c:v>
                </c:pt>
                <c:pt idx="63">
                  <c:v>4.23.5</c:v>
                </c:pt>
                <c:pt idx="64">
                  <c:v>5.0.0</c:v>
                </c:pt>
                <c:pt idx="65">
                  <c:v>5.0.5</c:v>
                </c:pt>
                <c:pt idx="66">
                  <c:v>5.1.0</c:v>
                </c:pt>
                <c:pt idx="67">
                  <c:v>5.1.5</c:v>
                </c:pt>
                <c:pt idx="68">
                  <c:v>5.2.0</c:v>
                </c:pt>
                <c:pt idx="69">
                  <c:v>5.2.5</c:v>
                </c:pt>
                <c:pt idx="70">
                  <c:v>5.3.0</c:v>
                </c:pt>
                <c:pt idx="71">
                  <c:v>5.3.5</c:v>
                </c:pt>
                <c:pt idx="72">
                  <c:v>5.4.0</c:v>
                </c:pt>
                <c:pt idx="73">
                  <c:v>5.4.5</c:v>
                </c:pt>
                <c:pt idx="74">
                  <c:v>5.5.0</c:v>
                </c:pt>
                <c:pt idx="75">
                  <c:v>5.5.5</c:v>
                </c:pt>
                <c:pt idx="76">
                  <c:v>5.6.0</c:v>
                </c:pt>
                <c:pt idx="77">
                  <c:v>5.6.5</c:v>
                </c:pt>
                <c:pt idx="78">
                  <c:v>5.7.0</c:v>
                </c:pt>
                <c:pt idx="79">
                  <c:v>5.7.5</c:v>
                </c:pt>
                <c:pt idx="80">
                  <c:v>5.8.0</c:v>
                </c:pt>
                <c:pt idx="81">
                  <c:v>5.8.5</c:v>
                </c:pt>
                <c:pt idx="82">
                  <c:v>5.9.0</c:v>
                </c:pt>
                <c:pt idx="83">
                  <c:v>5.9.5</c:v>
                </c:pt>
                <c:pt idx="84">
                  <c:v>5.10.0</c:v>
                </c:pt>
                <c:pt idx="85">
                  <c:v>5.10.5</c:v>
                </c:pt>
                <c:pt idx="86">
                  <c:v>5.11.0</c:v>
                </c:pt>
                <c:pt idx="87">
                  <c:v>5.11.5</c:v>
                </c:pt>
                <c:pt idx="88">
                  <c:v>5.12.0</c:v>
                </c:pt>
                <c:pt idx="89">
                  <c:v>5.12.5</c:v>
                </c:pt>
                <c:pt idx="90">
                  <c:v>5.13.0</c:v>
                </c:pt>
                <c:pt idx="91">
                  <c:v>5.13.5</c:v>
                </c:pt>
                <c:pt idx="92">
                  <c:v>5.14.0</c:v>
                </c:pt>
                <c:pt idx="93">
                  <c:v>5.14.5</c:v>
                </c:pt>
                <c:pt idx="94">
                  <c:v>5.15.0</c:v>
                </c:pt>
                <c:pt idx="95">
                  <c:v>5.15.5</c:v>
                </c:pt>
                <c:pt idx="96">
                  <c:v>5.16.0</c:v>
                </c:pt>
                <c:pt idx="97">
                  <c:v>5.16.5</c:v>
                </c:pt>
                <c:pt idx="98">
                  <c:v>5.17.0</c:v>
                </c:pt>
                <c:pt idx="99">
                  <c:v>5.17.5</c:v>
                </c:pt>
                <c:pt idx="100">
                  <c:v>5.18.0</c:v>
                </c:pt>
                <c:pt idx="101">
                  <c:v>5.18.5</c:v>
                </c:pt>
                <c:pt idx="102">
                  <c:v>5.19.0</c:v>
                </c:pt>
                <c:pt idx="103">
                  <c:v>5.19.5</c:v>
                </c:pt>
                <c:pt idx="104">
                  <c:v>5.20.0</c:v>
                </c:pt>
                <c:pt idx="105">
                  <c:v>5.20.5</c:v>
                </c:pt>
                <c:pt idx="106">
                  <c:v>5.21.0</c:v>
                </c:pt>
                <c:pt idx="107">
                  <c:v>5.21.5</c:v>
                </c:pt>
                <c:pt idx="108">
                  <c:v>5.22.0</c:v>
                </c:pt>
                <c:pt idx="109">
                  <c:v>5.22.5</c:v>
                </c:pt>
                <c:pt idx="110">
                  <c:v>5.23.0</c:v>
                </c:pt>
                <c:pt idx="111">
                  <c:v>5.23.5</c:v>
                </c:pt>
                <c:pt idx="112">
                  <c:v>6.0.0</c:v>
                </c:pt>
                <c:pt idx="113">
                  <c:v>6.0.5</c:v>
                </c:pt>
                <c:pt idx="114">
                  <c:v>6.1.0</c:v>
                </c:pt>
                <c:pt idx="115">
                  <c:v>6.1.5</c:v>
                </c:pt>
                <c:pt idx="116">
                  <c:v>6.2.0</c:v>
                </c:pt>
                <c:pt idx="117">
                  <c:v>6.2.5</c:v>
                </c:pt>
                <c:pt idx="118">
                  <c:v>6.3.0</c:v>
                </c:pt>
                <c:pt idx="119">
                  <c:v>6.3.5</c:v>
                </c:pt>
                <c:pt idx="120">
                  <c:v>6.4.0</c:v>
                </c:pt>
                <c:pt idx="121">
                  <c:v>6.4.5</c:v>
                </c:pt>
                <c:pt idx="122">
                  <c:v>6.5.0</c:v>
                </c:pt>
                <c:pt idx="123">
                  <c:v>6.5.5</c:v>
                </c:pt>
                <c:pt idx="124">
                  <c:v>6.6.0</c:v>
                </c:pt>
                <c:pt idx="125">
                  <c:v>6.6.5</c:v>
                </c:pt>
                <c:pt idx="126">
                  <c:v>6.7.0</c:v>
                </c:pt>
                <c:pt idx="127">
                  <c:v>6.7.5</c:v>
                </c:pt>
                <c:pt idx="128">
                  <c:v>6.8.0</c:v>
                </c:pt>
                <c:pt idx="129">
                  <c:v>6.8.5</c:v>
                </c:pt>
                <c:pt idx="130">
                  <c:v>6.9.0</c:v>
                </c:pt>
                <c:pt idx="131">
                  <c:v>6.9.5</c:v>
                </c:pt>
                <c:pt idx="132">
                  <c:v>6.10.0</c:v>
                </c:pt>
                <c:pt idx="133">
                  <c:v>6.10.5</c:v>
                </c:pt>
                <c:pt idx="134">
                  <c:v>6.11.0</c:v>
                </c:pt>
                <c:pt idx="135">
                  <c:v>6.11.5</c:v>
                </c:pt>
                <c:pt idx="136">
                  <c:v>6.12.0</c:v>
                </c:pt>
                <c:pt idx="137">
                  <c:v>6.12.5</c:v>
                </c:pt>
                <c:pt idx="138">
                  <c:v>6.13.0</c:v>
                </c:pt>
                <c:pt idx="139">
                  <c:v>6.13.5</c:v>
                </c:pt>
                <c:pt idx="140">
                  <c:v>6.14.0</c:v>
                </c:pt>
                <c:pt idx="141">
                  <c:v>6.14.5</c:v>
                </c:pt>
                <c:pt idx="142">
                  <c:v>6.15.0</c:v>
                </c:pt>
                <c:pt idx="143">
                  <c:v>6.15.5</c:v>
                </c:pt>
                <c:pt idx="144">
                  <c:v>6.16.0</c:v>
                </c:pt>
                <c:pt idx="145">
                  <c:v>6.16.5</c:v>
                </c:pt>
                <c:pt idx="146">
                  <c:v>6.17.0</c:v>
                </c:pt>
                <c:pt idx="147">
                  <c:v>6.17.5</c:v>
                </c:pt>
                <c:pt idx="148">
                  <c:v>6.18.0</c:v>
                </c:pt>
                <c:pt idx="149">
                  <c:v>6.18.5</c:v>
                </c:pt>
                <c:pt idx="150">
                  <c:v>6.19.0</c:v>
                </c:pt>
                <c:pt idx="151">
                  <c:v>6.19.5</c:v>
                </c:pt>
                <c:pt idx="152">
                  <c:v>6.20.0</c:v>
                </c:pt>
                <c:pt idx="153">
                  <c:v>6.20.5</c:v>
                </c:pt>
                <c:pt idx="154">
                  <c:v>6.21.0</c:v>
                </c:pt>
                <c:pt idx="155">
                  <c:v>6.21.5</c:v>
                </c:pt>
                <c:pt idx="156">
                  <c:v>6.22.0</c:v>
                </c:pt>
                <c:pt idx="157">
                  <c:v>6.22.5</c:v>
                </c:pt>
                <c:pt idx="158">
                  <c:v>6.23.0</c:v>
                </c:pt>
                <c:pt idx="159">
                  <c:v>6.23.5</c:v>
                </c:pt>
                <c:pt idx="160">
                  <c:v>7.0.0</c:v>
                </c:pt>
                <c:pt idx="161">
                  <c:v>7.0.5</c:v>
                </c:pt>
                <c:pt idx="162">
                  <c:v>7.1.0</c:v>
                </c:pt>
                <c:pt idx="163">
                  <c:v>7.1.5</c:v>
                </c:pt>
                <c:pt idx="164">
                  <c:v>7.2.0</c:v>
                </c:pt>
                <c:pt idx="165">
                  <c:v>7.2.5</c:v>
                </c:pt>
                <c:pt idx="166">
                  <c:v>7.3.0</c:v>
                </c:pt>
                <c:pt idx="167">
                  <c:v>7.3.5</c:v>
                </c:pt>
                <c:pt idx="168">
                  <c:v>7.4.0</c:v>
                </c:pt>
                <c:pt idx="169">
                  <c:v>7.4.5</c:v>
                </c:pt>
                <c:pt idx="170">
                  <c:v>7.5.0</c:v>
                </c:pt>
                <c:pt idx="171">
                  <c:v>7.5.5</c:v>
                </c:pt>
                <c:pt idx="172">
                  <c:v>7.6.0</c:v>
                </c:pt>
                <c:pt idx="173">
                  <c:v>7.6.5</c:v>
                </c:pt>
                <c:pt idx="174">
                  <c:v>7.7.0</c:v>
                </c:pt>
                <c:pt idx="175">
                  <c:v>7.7.5</c:v>
                </c:pt>
                <c:pt idx="176">
                  <c:v>7.8.0</c:v>
                </c:pt>
                <c:pt idx="177">
                  <c:v>7.8.5</c:v>
                </c:pt>
                <c:pt idx="178">
                  <c:v>7.9.0</c:v>
                </c:pt>
                <c:pt idx="179">
                  <c:v>7.9.5</c:v>
                </c:pt>
                <c:pt idx="180">
                  <c:v>7.10.0</c:v>
                </c:pt>
                <c:pt idx="181">
                  <c:v>7.10.5</c:v>
                </c:pt>
                <c:pt idx="182">
                  <c:v>7.11.0</c:v>
                </c:pt>
                <c:pt idx="183">
                  <c:v>7.11.5</c:v>
                </c:pt>
                <c:pt idx="184">
                  <c:v>7.12.0</c:v>
                </c:pt>
                <c:pt idx="185">
                  <c:v>7.12.5</c:v>
                </c:pt>
                <c:pt idx="186">
                  <c:v>7.13.0</c:v>
                </c:pt>
                <c:pt idx="187">
                  <c:v>7.13.5</c:v>
                </c:pt>
                <c:pt idx="188">
                  <c:v>7.14.0</c:v>
                </c:pt>
                <c:pt idx="189">
                  <c:v>7.14.5</c:v>
                </c:pt>
                <c:pt idx="190">
                  <c:v>7.15.0</c:v>
                </c:pt>
                <c:pt idx="191">
                  <c:v>7.15.5</c:v>
                </c:pt>
                <c:pt idx="192">
                  <c:v>7.16.0</c:v>
                </c:pt>
                <c:pt idx="193">
                  <c:v>7.16.5</c:v>
                </c:pt>
                <c:pt idx="194">
                  <c:v>7.17.0</c:v>
                </c:pt>
                <c:pt idx="195">
                  <c:v>7.17.5</c:v>
                </c:pt>
                <c:pt idx="196">
                  <c:v>7.18.0</c:v>
                </c:pt>
                <c:pt idx="197">
                  <c:v>7.18.5</c:v>
                </c:pt>
                <c:pt idx="198">
                  <c:v>7.19.0</c:v>
                </c:pt>
                <c:pt idx="199">
                  <c:v>7.19.5</c:v>
                </c:pt>
                <c:pt idx="200">
                  <c:v>7.20.0</c:v>
                </c:pt>
                <c:pt idx="201">
                  <c:v>7.20.5</c:v>
                </c:pt>
                <c:pt idx="202">
                  <c:v>7.21.0</c:v>
                </c:pt>
                <c:pt idx="203">
                  <c:v>7.21.5</c:v>
                </c:pt>
                <c:pt idx="204">
                  <c:v>7.22.0</c:v>
                </c:pt>
                <c:pt idx="205">
                  <c:v>7.22.5</c:v>
                </c:pt>
                <c:pt idx="206">
                  <c:v>7.23.0</c:v>
                </c:pt>
                <c:pt idx="207">
                  <c:v>7.23.5</c:v>
                </c:pt>
                <c:pt idx="208">
                  <c:v>8.0.0</c:v>
                </c:pt>
                <c:pt idx="209">
                  <c:v>8.0.5</c:v>
                </c:pt>
                <c:pt idx="210">
                  <c:v>8.1.0</c:v>
                </c:pt>
                <c:pt idx="211">
                  <c:v>8.1.5</c:v>
                </c:pt>
                <c:pt idx="212">
                  <c:v>8.2.0</c:v>
                </c:pt>
                <c:pt idx="213">
                  <c:v>8.2.5</c:v>
                </c:pt>
                <c:pt idx="214">
                  <c:v>8.3.0</c:v>
                </c:pt>
                <c:pt idx="215">
                  <c:v>8.3.5</c:v>
                </c:pt>
                <c:pt idx="216">
                  <c:v>8.4.0</c:v>
                </c:pt>
                <c:pt idx="217">
                  <c:v>8.4.5</c:v>
                </c:pt>
                <c:pt idx="218">
                  <c:v>8.5.0</c:v>
                </c:pt>
                <c:pt idx="219">
                  <c:v>8.5.5</c:v>
                </c:pt>
                <c:pt idx="220">
                  <c:v>8.6.0</c:v>
                </c:pt>
                <c:pt idx="221">
                  <c:v>8.6.5</c:v>
                </c:pt>
                <c:pt idx="222">
                  <c:v>8.7.0</c:v>
                </c:pt>
                <c:pt idx="223">
                  <c:v>8.7.5</c:v>
                </c:pt>
                <c:pt idx="224">
                  <c:v>8.8.0</c:v>
                </c:pt>
                <c:pt idx="225">
                  <c:v>8.8.5</c:v>
                </c:pt>
                <c:pt idx="226">
                  <c:v>8.9.0</c:v>
                </c:pt>
                <c:pt idx="227">
                  <c:v>8.9.5</c:v>
                </c:pt>
                <c:pt idx="228">
                  <c:v>8.10.0</c:v>
                </c:pt>
                <c:pt idx="229">
                  <c:v>8.10.5</c:v>
                </c:pt>
                <c:pt idx="230">
                  <c:v>8.11.0</c:v>
                </c:pt>
                <c:pt idx="231">
                  <c:v>8.11.5</c:v>
                </c:pt>
                <c:pt idx="232">
                  <c:v>8.12.0</c:v>
                </c:pt>
                <c:pt idx="233">
                  <c:v>8.12.5</c:v>
                </c:pt>
                <c:pt idx="234">
                  <c:v>8.13.0</c:v>
                </c:pt>
                <c:pt idx="235">
                  <c:v>8.13.5</c:v>
                </c:pt>
                <c:pt idx="236">
                  <c:v>8.14.0</c:v>
                </c:pt>
                <c:pt idx="237">
                  <c:v>8.14.5</c:v>
                </c:pt>
                <c:pt idx="238">
                  <c:v>8.15.0</c:v>
                </c:pt>
                <c:pt idx="239">
                  <c:v>8.15.5</c:v>
                </c:pt>
                <c:pt idx="240">
                  <c:v>8.16.0</c:v>
                </c:pt>
                <c:pt idx="241">
                  <c:v>8.16.5</c:v>
                </c:pt>
                <c:pt idx="242">
                  <c:v>8.17.0</c:v>
                </c:pt>
                <c:pt idx="243">
                  <c:v>8.17.5</c:v>
                </c:pt>
                <c:pt idx="244">
                  <c:v>8.18.0</c:v>
                </c:pt>
                <c:pt idx="245">
                  <c:v>8.18.5</c:v>
                </c:pt>
                <c:pt idx="246">
                  <c:v>8.19.0</c:v>
                </c:pt>
                <c:pt idx="247">
                  <c:v>8.19.5</c:v>
                </c:pt>
                <c:pt idx="248">
                  <c:v>8.20.0</c:v>
                </c:pt>
                <c:pt idx="249">
                  <c:v>8.20.5</c:v>
                </c:pt>
                <c:pt idx="250">
                  <c:v>8.21.0</c:v>
                </c:pt>
                <c:pt idx="251">
                  <c:v>8.21.5</c:v>
                </c:pt>
                <c:pt idx="252">
                  <c:v>8.22.0</c:v>
                </c:pt>
                <c:pt idx="253">
                  <c:v>8.22.5</c:v>
                </c:pt>
                <c:pt idx="254">
                  <c:v>8.23.0</c:v>
                </c:pt>
                <c:pt idx="255">
                  <c:v>8.23.5</c:v>
                </c:pt>
                <c:pt idx="256">
                  <c:v>9.0.0</c:v>
                </c:pt>
                <c:pt idx="257">
                  <c:v>9.0.5</c:v>
                </c:pt>
                <c:pt idx="258">
                  <c:v>9.1.0</c:v>
                </c:pt>
                <c:pt idx="259">
                  <c:v>9.1.5</c:v>
                </c:pt>
                <c:pt idx="260">
                  <c:v>9.2.0</c:v>
                </c:pt>
                <c:pt idx="261">
                  <c:v>9.2.5</c:v>
                </c:pt>
                <c:pt idx="262">
                  <c:v>9.3.0</c:v>
                </c:pt>
                <c:pt idx="263">
                  <c:v>9.3.5</c:v>
                </c:pt>
                <c:pt idx="264">
                  <c:v>9.4.0</c:v>
                </c:pt>
                <c:pt idx="265">
                  <c:v>9.4.5</c:v>
                </c:pt>
                <c:pt idx="266">
                  <c:v>9.5.0</c:v>
                </c:pt>
                <c:pt idx="267">
                  <c:v>9.5.5</c:v>
                </c:pt>
                <c:pt idx="268">
                  <c:v>9.6.0</c:v>
                </c:pt>
                <c:pt idx="269">
                  <c:v>9.6.5</c:v>
                </c:pt>
                <c:pt idx="270">
                  <c:v>9.7.0</c:v>
                </c:pt>
                <c:pt idx="271">
                  <c:v>9.7.5</c:v>
                </c:pt>
                <c:pt idx="272">
                  <c:v>9.8.0</c:v>
                </c:pt>
                <c:pt idx="273">
                  <c:v>9.8.5</c:v>
                </c:pt>
                <c:pt idx="274">
                  <c:v>9.9.0</c:v>
                </c:pt>
                <c:pt idx="275">
                  <c:v>9.9.5</c:v>
                </c:pt>
                <c:pt idx="276">
                  <c:v>9.10.0</c:v>
                </c:pt>
                <c:pt idx="277">
                  <c:v>9.10.5</c:v>
                </c:pt>
                <c:pt idx="278">
                  <c:v>9.11.0</c:v>
                </c:pt>
                <c:pt idx="279">
                  <c:v>9.11.5</c:v>
                </c:pt>
                <c:pt idx="280">
                  <c:v>9.12.0</c:v>
                </c:pt>
                <c:pt idx="281">
                  <c:v>9.12.5</c:v>
                </c:pt>
                <c:pt idx="282">
                  <c:v>9.13.0</c:v>
                </c:pt>
                <c:pt idx="283">
                  <c:v>9.13.5</c:v>
                </c:pt>
                <c:pt idx="284">
                  <c:v>9.14.0</c:v>
                </c:pt>
                <c:pt idx="285">
                  <c:v>9.14.5</c:v>
                </c:pt>
                <c:pt idx="286">
                  <c:v>9.15.0</c:v>
                </c:pt>
                <c:pt idx="287">
                  <c:v>9.15.5</c:v>
                </c:pt>
                <c:pt idx="288">
                  <c:v>9.16.0</c:v>
                </c:pt>
                <c:pt idx="289">
                  <c:v>9.16.5</c:v>
                </c:pt>
                <c:pt idx="290">
                  <c:v>9.17.0</c:v>
                </c:pt>
                <c:pt idx="291">
                  <c:v>9.17.5</c:v>
                </c:pt>
                <c:pt idx="292">
                  <c:v>9.18.0</c:v>
                </c:pt>
                <c:pt idx="293">
                  <c:v>9.18.5</c:v>
                </c:pt>
                <c:pt idx="294">
                  <c:v>9.19.0</c:v>
                </c:pt>
                <c:pt idx="295">
                  <c:v>9.19.5</c:v>
                </c:pt>
                <c:pt idx="296">
                  <c:v>9.20.0</c:v>
                </c:pt>
                <c:pt idx="297">
                  <c:v>9.20.5</c:v>
                </c:pt>
                <c:pt idx="298">
                  <c:v>9.21.0</c:v>
                </c:pt>
                <c:pt idx="299">
                  <c:v>9.21.5</c:v>
                </c:pt>
                <c:pt idx="300">
                  <c:v>9.22.0</c:v>
                </c:pt>
                <c:pt idx="301">
                  <c:v>9.22.5</c:v>
                </c:pt>
                <c:pt idx="302">
                  <c:v>9.23.0</c:v>
                </c:pt>
                <c:pt idx="303">
                  <c:v>9.23.5</c:v>
                </c:pt>
                <c:pt idx="304">
                  <c:v>10.0.0</c:v>
                </c:pt>
                <c:pt idx="305">
                  <c:v>10.0.5</c:v>
                </c:pt>
                <c:pt idx="306">
                  <c:v>10.1.0</c:v>
                </c:pt>
                <c:pt idx="307">
                  <c:v>10.1.5</c:v>
                </c:pt>
                <c:pt idx="308">
                  <c:v>10.2.0</c:v>
                </c:pt>
                <c:pt idx="309">
                  <c:v>10.2.5</c:v>
                </c:pt>
                <c:pt idx="310">
                  <c:v>10.3.0</c:v>
                </c:pt>
                <c:pt idx="311">
                  <c:v>10.3.5</c:v>
                </c:pt>
                <c:pt idx="312">
                  <c:v>10.4.0</c:v>
                </c:pt>
                <c:pt idx="313">
                  <c:v>10.4.5</c:v>
                </c:pt>
                <c:pt idx="314">
                  <c:v>10.5.0</c:v>
                </c:pt>
                <c:pt idx="315">
                  <c:v>10.5.5</c:v>
                </c:pt>
                <c:pt idx="316">
                  <c:v>10.6.0</c:v>
                </c:pt>
                <c:pt idx="317">
                  <c:v>10.6.5</c:v>
                </c:pt>
                <c:pt idx="318">
                  <c:v>10.7.0</c:v>
                </c:pt>
                <c:pt idx="319">
                  <c:v>10.7.5</c:v>
                </c:pt>
                <c:pt idx="320">
                  <c:v>10.8.0</c:v>
                </c:pt>
                <c:pt idx="321">
                  <c:v>10.8.5</c:v>
                </c:pt>
                <c:pt idx="322">
                  <c:v>10.9.0</c:v>
                </c:pt>
                <c:pt idx="323">
                  <c:v>10.9.5</c:v>
                </c:pt>
                <c:pt idx="324">
                  <c:v>10.10.0</c:v>
                </c:pt>
                <c:pt idx="325">
                  <c:v>10.10.5</c:v>
                </c:pt>
                <c:pt idx="326">
                  <c:v>10.11.0</c:v>
                </c:pt>
                <c:pt idx="327">
                  <c:v>10.11.5</c:v>
                </c:pt>
                <c:pt idx="328">
                  <c:v>10.12.0</c:v>
                </c:pt>
                <c:pt idx="329">
                  <c:v>10.12.5</c:v>
                </c:pt>
                <c:pt idx="330">
                  <c:v>10.13.0</c:v>
                </c:pt>
                <c:pt idx="331">
                  <c:v>10.13.5</c:v>
                </c:pt>
                <c:pt idx="332">
                  <c:v>10.14.0</c:v>
                </c:pt>
                <c:pt idx="333">
                  <c:v>10.14.5</c:v>
                </c:pt>
                <c:pt idx="334">
                  <c:v>10.15.0</c:v>
                </c:pt>
                <c:pt idx="335">
                  <c:v>10.15.5</c:v>
                </c:pt>
                <c:pt idx="336">
                  <c:v>10.16.0</c:v>
                </c:pt>
                <c:pt idx="337">
                  <c:v>10.16.5</c:v>
                </c:pt>
                <c:pt idx="338">
                  <c:v>10.17.0</c:v>
                </c:pt>
                <c:pt idx="339">
                  <c:v>10.17.5</c:v>
                </c:pt>
                <c:pt idx="340">
                  <c:v>10.18.0</c:v>
                </c:pt>
                <c:pt idx="341">
                  <c:v>10.18.5</c:v>
                </c:pt>
                <c:pt idx="342">
                  <c:v>10.19.0</c:v>
                </c:pt>
                <c:pt idx="343">
                  <c:v>10.19.5</c:v>
                </c:pt>
                <c:pt idx="344">
                  <c:v>10.20.0</c:v>
                </c:pt>
                <c:pt idx="345">
                  <c:v>10.20.5</c:v>
                </c:pt>
                <c:pt idx="346">
                  <c:v>10.21.0</c:v>
                </c:pt>
                <c:pt idx="347">
                  <c:v>10.21.5</c:v>
                </c:pt>
                <c:pt idx="348">
                  <c:v>10.22.0</c:v>
                </c:pt>
                <c:pt idx="349">
                  <c:v>10.22.5</c:v>
                </c:pt>
                <c:pt idx="350">
                  <c:v>10.23.0</c:v>
                </c:pt>
                <c:pt idx="351">
                  <c:v>10.23.5</c:v>
                </c:pt>
                <c:pt idx="352">
                  <c:v>11.0.0</c:v>
                </c:pt>
                <c:pt idx="353">
                  <c:v>11.0.5</c:v>
                </c:pt>
                <c:pt idx="354">
                  <c:v>11.1.0</c:v>
                </c:pt>
                <c:pt idx="355">
                  <c:v>11.1.5</c:v>
                </c:pt>
                <c:pt idx="356">
                  <c:v>11.2.0</c:v>
                </c:pt>
                <c:pt idx="357">
                  <c:v>11.2.5</c:v>
                </c:pt>
                <c:pt idx="358">
                  <c:v>11.3.0</c:v>
                </c:pt>
                <c:pt idx="359">
                  <c:v>11.3.5</c:v>
                </c:pt>
                <c:pt idx="360">
                  <c:v>11.4.0</c:v>
                </c:pt>
                <c:pt idx="361">
                  <c:v>11.4.5</c:v>
                </c:pt>
                <c:pt idx="362">
                  <c:v>11.5.0</c:v>
                </c:pt>
                <c:pt idx="363">
                  <c:v>11.5.5</c:v>
                </c:pt>
                <c:pt idx="364">
                  <c:v>11.6.0</c:v>
                </c:pt>
                <c:pt idx="365">
                  <c:v>11.6.5</c:v>
                </c:pt>
                <c:pt idx="366">
                  <c:v>11.7.0</c:v>
                </c:pt>
                <c:pt idx="367">
                  <c:v>11.7.5</c:v>
                </c:pt>
                <c:pt idx="368">
                  <c:v>11.8.0</c:v>
                </c:pt>
                <c:pt idx="369">
                  <c:v>11.8.5</c:v>
                </c:pt>
                <c:pt idx="370">
                  <c:v>11.9.0</c:v>
                </c:pt>
                <c:pt idx="371">
                  <c:v>11.9.5</c:v>
                </c:pt>
                <c:pt idx="372">
                  <c:v>11.10.0</c:v>
                </c:pt>
                <c:pt idx="373">
                  <c:v>11.10.5</c:v>
                </c:pt>
                <c:pt idx="374">
                  <c:v>11.11.0</c:v>
                </c:pt>
                <c:pt idx="375">
                  <c:v>11.11.5</c:v>
                </c:pt>
                <c:pt idx="376">
                  <c:v>11.12.0</c:v>
                </c:pt>
                <c:pt idx="377">
                  <c:v>11.12.5</c:v>
                </c:pt>
                <c:pt idx="378">
                  <c:v>11.13.0</c:v>
                </c:pt>
                <c:pt idx="379">
                  <c:v>11.13.5</c:v>
                </c:pt>
                <c:pt idx="380">
                  <c:v>11.14.0</c:v>
                </c:pt>
                <c:pt idx="381">
                  <c:v>11.14.5</c:v>
                </c:pt>
                <c:pt idx="382">
                  <c:v>11.15.0</c:v>
                </c:pt>
                <c:pt idx="383">
                  <c:v>11.15.5</c:v>
                </c:pt>
                <c:pt idx="384">
                  <c:v>11.16.0</c:v>
                </c:pt>
                <c:pt idx="385">
                  <c:v>11.16.5</c:v>
                </c:pt>
                <c:pt idx="386">
                  <c:v>11.17.0</c:v>
                </c:pt>
                <c:pt idx="387">
                  <c:v>11.17.5</c:v>
                </c:pt>
                <c:pt idx="388">
                  <c:v>11.18.0</c:v>
                </c:pt>
                <c:pt idx="389">
                  <c:v>11.18.5</c:v>
                </c:pt>
                <c:pt idx="390">
                  <c:v>11.19.0</c:v>
                </c:pt>
                <c:pt idx="391">
                  <c:v>11.19.5</c:v>
                </c:pt>
                <c:pt idx="392">
                  <c:v>11.20.0</c:v>
                </c:pt>
                <c:pt idx="393">
                  <c:v>11.20.5</c:v>
                </c:pt>
                <c:pt idx="394">
                  <c:v>11.21.0</c:v>
                </c:pt>
                <c:pt idx="395">
                  <c:v>11.21.5</c:v>
                </c:pt>
                <c:pt idx="396">
                  <c:v>11.22.0</c:v>
                </c:pt>
                <c:pt idx="397">
                  <c:v>11.22.5</c:v>
                </c:pt>
                <c:pt idx="398">
                  <c:v>11.23.0</c:v>
                </c:pt>
                <c:pt idx="399">
                  <c:v>11.23.5</c:v>
                </c:pt>
                <c:pt idx="400">
                  <c:v>12.0.0</c:v>
                </c:pt>
                <c:pt idx="401">
                  <c:v>12.0.5</c:v>
                </c:pt>
                <c:pt idx="402">
                  <c:v>12.1.0</c:v>
                </c:pt>
                <c:pt idx="403">
                  <c:v>12.1.5</c:v>
                </c:pt>
                <c:pt idx="404">
                  <c:v>12.2.0</c:v>
                </c:pt>
                <c:pt idx="405">
                  <c:v>12.2.5</c:v>
                </c:pt>
                <c:pt idx="406">
                  <c:v>12.3.0</c:v>
                </c:pt>
                <c:pt idx="407">
                  <c:v>12.3.5</c:v>
                </c:pt>
                <c:pt idx="408">
                  <c:v>12.4.0</c:v>
                </c:pt>
                <c:pt idx="409">
                  <c:v>12.4.5</c:v>
                </c:pt>
                <c:pt idx="410">
                  <c:v>12.5.0</c:v>
                </c:pt>
                <c:pt idx="411">
                  <c:v>12.5.5</c:v>
                </c:pt>
                <c:pt idx="412">
                  <c:v>12.6.0</c:v>
                </c:pt>
                <c:pt idx="413">
                  <c:v>12.6.5</c:v>
                </c:pt>
                <c:pt idx="414">
                  <c:v>12.7.0</c:v>
                </c:pt>
                <c:pt idx="415">
                  <c:v>12.7.5</c:v>
                </c:pt>
                <c:pt idx="416">
                  <c:v>12.8.0</c:v>
                </c:pt>
                <c:pt idx="417">
                  <c:v>12.8.5</c:v>
                </c:pt>
                <c:pt idx="418">
                  <c:v>12.9.0</c:v>
                </c:pt>
                <c:pt idx="419">
                  <c:v>12.9.5</c:v>
                </c:pt>
                <c:pt idx="420">
                  <c:v>12.10.0</c:v>
                </c:pt>
                <c:pt idx="421">
                  <c:v>12.10.5</c:v>
                </c:pt>
                <c:pt idx="422">
                  <c:v>12.11.0</c:v>
                </c:pt>
                <c:pt idx="423">
                  <c:v>12.11.5</c:v>
                </c:pt>
                <c:pt idx="424">
                  <c:v>12.12.0</c:v>
                </c:pt>
                <c:pt idx="425">
                  <c:v>12.12.5</c:v>
                </c:pt>
                <c:pt idx="426">
                  <c:v>12.13.0</c:v>
                </c:pt>
                <c:pt idx="427">
                  <c:v>12.13.5</c:v>
                </c:pt>
                <c:pt idx="428">
                  <c:v>12.14.0</c:v>
                </c:pt>
                <c:pt idx="429">
                  <c:v>12.14.5</c:v>
                </c:pt>
                <c:pt idx="430">
                  <c:v>12.15.0</c:v>
                </c:pt>
                <c:pt idx="431">
                  <c:v>12.15.5</c:v>
                </c:pt>
                <c:pt idx="432">
                  <c:v>12.16.0</c:v>
                </c:pt>
                <c:pt idx="433">
                  <c:v>12.16.5</c:v>
                </c:pt>
                <c:pt idx="434">
                  <c:v>12.17.0</c:v>
                </c:pt>
                <c:pt idx="435">
                  <c:v>12.17.5</c:v>
                </c:pt>
                <c:pt idx="436">
                  <c:v>12.18.0</c:v>
                </c:pt>
                <c:pt idx="437">
                  <c:v>12.18.5</c:v>
                </c:pt>
                <c:pt idx="438">
                  <c:v>12.19.0</c:v>
                </c:pt>
                <c:pt idx="439">
                  <c:v>12.19.5</c:v>
                </c:pt>
                <c:pt idx="440">
                  <c:v>12.20.0</c:v>
                </c:pt>
                <c:pt idx="441">
                  <c:v>12.20.5</c:v>
                </c:pt>
                <c:pt idx="442">
                  <c:v>12.21.0</c:v>
                </c:pt>
                <c:pt idx="443">
                  <c:v>12.21.5</c:v>
                </c:pt>
                <c:pt idx="444">
                  <c:v>12.22.0</c:v>
                </c:pt>
                <c:pt idx="445">
                  <c:v>12.22.5</c:v>
                </c:pt>
                <c:pt idx="446">
                  <c:v>12.23.0</c:v>
                </c:pt>
                <c:pt idx="447">
                  <c:v>12.23.5</c:v>
                </c:pt>
                <c:pt idx="448">
                  <c:v>13.0.0</c:v>
                </c:pt>
                <c:pt idx="449">
                  <c:v>13.0.5</c:v>
                </c:pt>
                <c:pt idx="450">
                  <c:v>13.1.0</c:v>
                </c:pt>
                <c:pt idx="451">
                  <c:v>13.1.5</c:v>
                </c:pt>
                <c:pt idx="452">
                  <c:v>13.2.0</c:v>
                </c:pt>
                <c:pt idx="453">
                  <c:v>13.2.5</c:v>
                </c:pt>
                <c:pt idx="454">
                  <c:v>13.3.0</c:v>
                </c:pt>
                <c:pt idx="455">
                  <c:v>13.3.5</c:v>
                </c:pt>
                <c:pt idx="456">
                  <c:v>13.4.0</c:v>
                </c:pt>
                <c:pt idx="457">
                  <c:v>13.4.5</c:v>
                </c:pt>
                <c:pt idx="458">
                  <c:v>13.5.0</c:v>
                </c:pt>
                <c:pt idx="459">
                  <c:v>13.5.5</c:v>
                </c:pt>
                <c:pt idx="460">
                  <c:v>13.6.0</c:v>
                </c:pt>
                <c:pt idx="461">
                  <c:v>13.6.5</c:v>
                </c:pt>
                <c:pt idx="462">
                  <c:v>13.7.0</c:v>
                </c:pt>
                <c:pt idx="463">
                  <c:v>13.7.5</c:v>
                </c:pt>
                <c:pt idx="464">
                  <c:v>13.8.0</c:v>
                </c:pt>
                <c:pt idx="465">
                  <c:v>13.8.5</c:v>
                </c:pt>
                <c:pt idx="466">
                  <c:v>13.9.0</c:v>
                </c:pt>
                <c:pt idx="467">
                  <c:v>13.9.5</c:v>
                </c:pt>
                <c:pt idx="468">
                  <c:v>13.10.0</c:v>
                </c:pt>
                <c:pt idx="469">
                  <c:v>13.10.5</c:v>
                </c:pt>
                <c:pt idx="470">
                  <c:v>13.11.0</c:v>
                </c:pt>
                <c:pt idx="471">
                  <c:v>13.11.5</c:v>
                </c:pt>
                <c:pt idx="472">
                  <c:v>13.12.0</c:v>
                </c:pt>
                <c:pt idx="473">
                  <c:v>13.12.5</c:v>
                </c:pt>
                <c:pt idx="474">
                  <c:v>13.13.0</c:v>
                </c:pt>
                <c:pt idx="475">
                  <c:v>13.13.5</c:v>
                </c:pt>
                <c:pt idx="476">
                  <c:v>13.14.0</c:v>
                </c:pt>
                <c:pt idx="477">
                  <c:v>13.14.5</c:v>
                </c:pt>
                <c:pt idx="478">
                  <c:v>13.15.0</c:v>
                </c:pt>
                <c:pt idx="479">
                  <c:v>13.15.5</c:v>
                </c:pt>
                <c:pt idx="480">
                  <c:v>13.16.0</c:v>
                </c:pt>
              </c:strCache>
            </c:strRef>
          </c:cat>
          <c:val>
            <c:numRef>
              <c:f>'Unique IP Data'!$C$2:$C$482</c:f>
              <c:numCache>
                <c:formatCode>General</c:formatCode>
                <c:ptCount val="481"/>
                <c:pt idx="0">
                  <c:v>1</c:v>
                </c:pt>
                <c:pt idx="1">
                  <c:v>1</c:v>
                </c:pt>
                <c:pt idx="2">
                  <c:v>1</c:v>
                </c:pt>
                <c:pt idx="3">
                  <c:v>1</c:v>
                </c:pt>
                <c:pt idx="4">
                  <c:v>6</c:v>
                </c:pt>
                <c:pt idx="5">
                  <c:v>1</c:v>
                </c:pt>
                <c:pt idx="6">
                  <c:v>1</c:v>
                </c:pt>
                <c:pt idx="7">
                  <c:v>2</c:v>
                </c:pt>
                <c:pt idx="8">
                  <c:v>3</c:v>
                </c:pt>
                <c:pt idx="9">
                  <c:v>2</c:v>
                </c:pt>
                <c:pt idx="10">
                  <c:v>1</c:v>
                </c:pt>
                <c:pt idx="11">
                  <c:v>1</c:v>
                </c:pt>
                <c:pt idx="12">
                  <c:v>1</c:v>
                </c:pt>
                <c:pt idx="13">
                  <c:v>2</c:v>
                </c:pt>
                <c:pt idx="14">
                  <c:v>1</c:v>
                </c:pt>
                <c:pt idx="15">
                  <c:v>1</c:v>
                </c:pt>
                <c:pt idx="16">
                  <c:v>2</c:v>
                </c:pt>
                <c:pt idx="17">
                  <c:v>2</c:v>
                </c:pt>
                <c:pt idx="18">
                  <c:v>2</c:v>
                </c:pt>
                <c:pt idx="19">
                  <c:v>2</c:v>
                </c:pt>
                <c:pt idx="20">
                  <c:v>3</c:v>
                </c:pt>
                <c:pt idx="21">
                  <c:v>1</c:v>
                </c:pt>
                <c:pt idx="22">
                  <c:v>2</c:v>
                </c:pt>
                <c:pt idx="23">
                  <c:v>2</c:v>
                </c:pt>
                <c:pt idx="24">
                  <c:v>3</c:v>
                </c:pt>
                <c:pt idx="25">
                  <c:v>2</c:v>
                </c:pt>
                <c:pt idx="26">
                  <c:v>2</c:v>
                </c:pt>
                <c:pt idx="27">
                  <c:v>1</c:v>
                </c:pt>
                <c:pt idx="28">
                  <c:v>1</c:v>
                </c:pt>
                <c:pt idx="29">
                  <c:v>6</c:v>
                </c:pt>
                <c:pt idx="30">
                  <c:v>2</c:v>
                </c:pt>
                <c:pt idx="31">
                  <c:v>2</c:v>
                </c:pt>
                <c:pt idx="32">
                  <c:v>2</c:v>
                </c:pt>
                <c:pt idx="33">
                  <c:v>2</c:v>
                </c:pt>
                <c:pt idx="34">
                  <c:v>1</c:v>
                </c:pt>
                <c:pt idx="35">
                  <c:v>1</c:v>
                </c:pt>
                <c:pt idx="36">
                  <c:v>1</c:v>
                </c:pt>
                <c:pt idx="37">
                  <c:v>1</c:v>
                </c:pt>
                <c:pt idx="38">
                  <c:v>2</c:v>
                </c:pt>
                <c:pt idx="39">
                  <c:v>1</c:v>
                </c:pt>
                <c:pt idx="40">
                  <c:v>1</c:v>
                </c:pt>
                <c:pt idx="41">
                  <c:v>3</c:v>
                </c:pt>
                <c:pt idx="42">
                  <c:v>3</c:v>
                </c:pt>
                <c:pt idx="43">
                  <c:v>1</c:v>
                </c:pt>
                <c:pt idx="44">
                  <c:v>1</c:v>
                </c:pt>
                <c:pt idx="45">
                  <c:v>2</c:v>
                </c:pt>
                <c:pt idx="46">
                  <c:v>1</c:v>
                </c:pt>
                <c:pt idx="47">
                  <c:v>1</c:v>
                </c:pt>
                <c:pt idx="48">
                  <c:v>1</c:v>
                </c:pt>
                <c:pt idx="49">
                  <c:v>3</c:v>
                </c:pt>
                <c:pt idx="50">
                  <c:v>122</c:v>
                </c:pt>
                <c:pt idx="51">
                  <c:v>500</c:v>
                </c:pt>
                <c:pt idx="52">
                  <c:v>944</c:v>
                </c:pt>
                <c:pt idx="53">
                  <c:v>1183</c:v>
                </c:pt>
                <c:pt idx="54">
                  <c:v>1343</c:v>
                </c:pt>
                <c:pt idx="55">
                  <c:v>1460</c:v>
                </c:pt>
                <c:pt idx="56">
                  <c:v>1564</c:v>
                </c:pt>
                <c:pt idx="57">
                  <c:v>1809</c:v>
                </c:pt>
                <c:pt idx="58">
                  <c:v>2190</c:v>
                </c:pt>
                <c:pt idx="59">
                  <c:v>2854</c:v>
                </c:pt>
                <c:pt idx="60">
                  <c:v>3882</c:v>
                </c:pt>
                <c:pt idx="61">
                  <c:v>5149</c:v>
                </c:pt>
                <c:pt idx="62">
                  <c:v>6882</c:v>
                </c:pt>
                <c:pt idx="63">
                  <c:v>8721</c:v>
                </c:pt>
                <c:pt idx="64">
                  <c:v>14676</c:v>
                </c:pt>
                <c:pt idx="65">
                  <c:v>20142</c:v>
                </c:pt>
                <c:pt idx="66">
                  <c:v>25097</c:v>
                </c:pt>
                <c:pt idx="67">
                  <c:v>30321</c:v>
                </c:pt>
                <c:pt idx="68">
                  <c:v>34179</c:v>
                </c:pt>
                <c:pt idx="69">
                  <c:v>37014</c:v>
                </c:pt>
                <c:pt idx="70">
                  <c:v>39707</c:v>
                </c:pt>
                <c:pt idx="71">
                  <c:v>41685</c:v>
                </c:pt>
                <c:pt idx="72">
                  <c:v>43298</c:v>
                </c:pt>
                <c:pt idx="73">
                  <c:v>44574</c:v>
                </c:pt>
                <c:pt idx="74">
                  <c:v>37143</c:v>
                </c:pt>
                <c:pt idx="75">
                  <c:v>3285</c:v>
                </c:pt>
                <c:pt idx="76">
                  <c:v>1645</c:v>
                </c:pt>
                <c:pt idx="77">
                  <c:v>942</c:v>
                </c:pt>
                <c:pt idx="78">
                  <c:v>721</c:v>
                </c:pt>
                <c:pt idx="79">
                  <c:v>585</c:v>
                </c:pt>
                <c:pt idx="80">
                  <c:v>532</c:v>
                </c:pt>
                <c:pt idx="81">
                  <c:v>480</c:v>
                </c:pt>
                <c:pt idx="82">
                  <c:v>509</c:v>
                </c:pt>
                <c:pt idx="83">
                  <c:v>473</c:v>
                </c:pt>
                <c:pt idx="84">
                  <c:v>388</c:v>
                </c:pt>
                <c:pt idx="85">
                  <c:v>384</c:v>
                </c:pt>
                <c:pt idx="86">
                  <c:v>418</c:v>
                </c:pt>
                <c:pt idx="87">
                  <c:v>423</c:v>
                </c:pt>
                <c:pt idx="88">
                  <c:v>429</c:v>
                </c:pt>
                <c:pt idx="89">
                  <c:v>452</c:v>
                </c:pt>
                <c:pt idx="90">
                  <c:v>1482</c:v>
                </c:pt>
                <c:pt idx="91">
                  <c:v>1641</c:v>
                </c:pt>
                <c:pt idx="92">
                  <c:v>1756</c:v>
                </c:pt>
                <c:pt idx="93">
                  <c:v>1821</c:v>
                </c:pt>
                <c:pt idx="94">
                  <c:v>3971</c:v>
                </c:pt>
                <c:pt idx="95">
                  <c:v>5892</c:v>
                </c:pt>
                <c:pt idx="96">
                  <c:v>6275</c:v>
                </c:pt>
                <c:pt idx="97">
                  <c:v>6067</c:v>
                </c:pt>
                <c:pt idx="98">
                  <c:v>5487</c:v>
                </c:pt>
                <c:pt idx="99">
                  <c:v>4746</c:v>
                </c:pt>
                <c:pt idx="100">
                  <c:v>4101</c:v>
                </c:pt>
                <c:pt idx="101">
                  <c:v>3616</c:v>
                </c:pt>
                <c:pt idx="102">
                  <c:v>3344</c:v>
                </c:pt>
                <c:pt idx="103">
                  <c:v>3121</c:v>
                </c:pt>
                <c:pt idx="104">
                  <c:v>3103</c:v>
                </c:pt>
                <c:pt idx="105">
                  <c:v>3181</c:v>
                </c:pt>
                <c:pt idx="106">
                  <c:v>3598</c:v>
                </c:pt>
                <c:pt idx="107">
                  <c:v>4170</c:v>
                </c:pt>
                <c:pt idx="108">
                  <c:v>5079</c:v>
                </c:pt>
                <c:pt idx="109">
                  <c:v>6063</c:v>
                </c:pt>
                <c:pt idx="110">
                  <c:v>7136</c:v>
                </c:pt>
                <c:pt idx="111">
                  <c:v>9215</c:v>
                </c:pt>
                <c:pt idx="112">
                  <c:v>11743</c:v>
                </c:pt>
                <c:pt idx="113">
                  <c:v>13672</c:v>
                </c:pt>
                <c:pt idx="114">
                  <c:v>15193</c:v>
                </c:pt>
                <c:pt idx="115">
                  <c:v>16488</c:v>
                </c:pt>
                <c:pt idx="116">
                  <c:v>17830</c:v>
                </c:pt>
                <c:pt idx="117">
                  <c:v>19042</c:v>
                </c:pt>
                <c:pt idx="118">
                  <c:v>20306</c:v>
                </c:pt>
                <c:pt idx="119">
                  <c:v>22093</c:v>
                </c:pt>
                <c:pt idx="120">
                  <c:v>24338</c:v>
                </c:pt>
                <c:pt idx="121">
                  <c:v>26033</c:v>
                </c:pt>
                <c:pt idx="122">
                  <c:v>27182</c:v>
                </c:pt>
                <c:pt idx="123">
                  <c:v>27884</c:v>
                </c:pt>
                <c:pt idx="124">
                  <c:v>28814</c:v>
                </c:pt>
                <c:pt idx="125">
                  <c:v>30225</c:v>
                </c:pt>
                <c:pt idx="126">
                  <c:v>46392</c:v>
                </c:pt>
                <c:pt idx="127">
                  <c:v>68670</c:v>
                </c:pt>
                <c:pt idx="128">
                  <c:v>85187</c:v>
                </c:pt>
                <c:pt idx="129">
                  <c:v>97882</c:v>
                </c:pt>
                <c:pt idx="130">
                  <c:v>78806</c:v>
                </c:pt>
                <c:pt idx="131">
                  <c:v>9552</c:v>
                </c:pt>
                <c:pt idx="132">
                  <c:v>6683</c:v>
                </c:pt>
                <c:pt idx="133">
                  <c:v>4939</c:v>
                </c:pt>
                <c:pt idx="134">
                  <c:v>4208</c:v>
                </c:pt>
                <c:pt idx="135">
                  <c:v>3687</c:v>
                </c:pt>
                <c:pt idx="136">
                  <c:v>3350</c:v>
                </c:pt>
                <c:pt idx="137">
                  <c:v>3132</c:v>
                </c:pt>
                <c:pt idx="138">
                  <c:v>3046</c:v>
                </c:pt>
                <c:pt idx="139">
                  <c:v>2731</c:v>
                </c:pt>
                <c:pt idx="140">
                  <c:v>2429</c:v>
                </c:pt>
                <c:pt idx="141">
                  <c:v>2179</c:v>
                </c:pt>
                <c:pt idx="142">
                  <c:v>1946</c:v>
                </c:pt>
                <c:pt idx="143">
                  <c:v>1696</c:v>
                </c:pt>
                <c:pt idx="144">
                  <c:v>1551</c:v>
                </c:pt>
                <c:pt idx="145">
                  <c:v>1433</c:v>
                </c:pt>
                <c:pt idx="146">
                  <c:v>1384</c:v>
                </c:pt>
                <c:pt idx="147">
                  <c:v>1309</c:v>
                </c:pt>
                <c:pt idx="148">
                  <c:v>1279</c:v>
                </c:pt>
                <c:pt idx="149">
                  <c:v>1236</c:v>
                </c:pt>
                <c:pt idx="150">
                  <c:v>1237</c:v>
                </c:pt>
                <c:pt idx="151">
                  <c:v>1194</c:v>
                </c:pt>
                <c:pt idx="152">
                  <c:v>1187</c:v>
                </c:pt>
                <c:pt idx="153">
                  <c:v>1183</c:v>
                </c:pt>
                <c:pt idx="154">
                  <c:v>1180</c:v>
                </c:pt>
                <c:pt idx="155">
                  <c:v>1148</c:v>
                </c:pt>
                <c:pt idx="156">
                  <c:v>1103</c:v>
                </c:pt>
                <c:pt idx="157">
                  <c:v>934</c:v>
                </c:pt>
                <c:pt idx="158">
                  <c:v>918</c:v>
                </c:pt>
                <c:pt idx="159">
                  <c:v>886</c:v>
                </c:pt>
                <c:pt idx="160">
                  <c:v>905</c:v>
                </c:pt>
                <c:pt idx="161">
                  <c:v>885</c:v>
                </c:pt>
                <c:pt idx="162">
                  <c:v>802</c:v>
                </c:pt>
                <c:pt idx="163">
                  <c:v>607</c:v>
                </c:pt>
                <c:pt idx="164">
                  <c:v>595</c:v>
                </c:pt>
                <c:pt idx="165">
                  <c:v>578</c:v>
                </c:pt>
                <c:pt idx="166">
                  <c:v>548</c:v>
                </c:pt>
                <c:pt idx="167">
                  <c:v>523</c:v>
                </c:pt>
                <c:pt idx="168">
                  <c:v>520</c:v>
                </c:pt>
                <c:pt idx="169">
                  <c:v>507</c:v>
                </c:pt>
                <c:pt idx="170">
                  <c:v>485</c:v>
                </c:pt>
                <c:pt idx="171">
                  <c:v>447</c:v>
                </c:pt>
                <c:pt idx="172">
                  <c:v>423</c:v>
                </c:pt>
                <c:pt idx="173">
                  <c:v>427</c:v>
                </c:pt>
                <c:pt idx="174">
                  <c:v>437</c:v>
                </c:pt>
                <c:pt idx="175">
                  <c:v>446</c:v>
                </c:pt>
                <c:pt idx="176">
                  <c:v>450</c:v>
                </c:pt>
                <c:pt idx="177">
                  <c:v>437</c:v>
                </c:pt>
                <c:pt idx="178">
                  <c:v>358</c:v>
                </c:pt>
                <c:pt idx="179">
                  <c:v>229</c:v>
                </c:pt>
                <c:pt idx="180">
                  <c:v>203</c:v>
                </c:pt>
                <c:pt idx="181">
                  <c:v>195</c:v>
                </c:pt>
                <c:pt idx="182">
                  <c:v>197</c:v>
                </c:pt>
                <c:pt idx="183">
                  <c:v>1677</c:v>
                </c:pt>
                <c:pt idx="184">
                  <c:v>31852</c:v>
                </c:pt>
                <c:pt idx="185">
                  <c:v>35511</c:v>
                </c:pt>
                <c:pt idx="186">
                  <c:v>37186</c:v>
                </c:pt>
                <c:pt idx="187">
                  <c:v>36703</c:v>
                </c:pt>
                <c:pt idx="188">
                  <c:v>36991</c:v>
                </c:pt>
                <c:pt idx="189">
                  <c:v>34150</c:v>
                </c:pt>
                <c:pt idx="190">
                  <c:v>39422</c:v>
                </c:pt>
                <c:pt idx="191">
                  <c:v>45752</c:v>
                </c:pt>
                <c:pt idx="192">
                  <c:v>46411</c:v>
                </c:pt>
                <c:pt idx="193">
                  <c:v>44900</c:v>
                </c:pt>
                <c:pt idx="194">
                  <c:v>40048</c:v>
                </c:pt>
                <c:pt idx="195">
                  <c:v>34063</c:v>
                </c:pt>
                <c:pt idx="196">
                  <c:v>29970</c:v>
                </c:pt>
                <c:pt idx="197">
                  <c:v>26803</c:v>
                </c:pt>
                <c:pt idx="198">
                  <c:v>24453</c:v>
                </c:pt>
                <c:pt idx="199">
                  <c:v>22776</c:v>
                </c:pt>
                <c:pt idx="200">
                  <c:v>22080</c:v>
                </c:pt>
                <c:pt idx="201">
                  <c:v>22128</c:v>
                </c:pt>
                <c:pt idx="202">
                  <c:v>23969</c:v>
                </c:pt>
                <c:pt idx="203">
                  <c:v>27262</c:v>
                </c:pt>
                <c:pt idx="204">
                  <c:v>22777</c:v>
                </c:pt>
                <c:pt idx="205">
                  <c:v>3061</c:v>
                </c:pt>
                <c:pt idx="206">
                  <c:v>2089</c:v>
                </c:pt>
                <c:pt idx="207">
                  <c:v>1547</c:v>
                </c:pt>
                <c:pt idx="208">
                  <c:v>1294</c:v>
                </c:pt>
                <c:pt idx="209">
                  <c:v>1123</c:v>
                </c:pt>
                <c:pt idx="210">
                  <c:v>1174</c:v>
                </c:pt>
                <c:pt idx="211">
                  <c:v>1125</c:v>
                </c:pt>
                <c:pt idx="212">
                  <c:v>1141</c:v>
                </c:pt>
                <c:pt idx="213">
                  <c:v>1041</c:v>
                </c:pt>
                <c:pt idx="214">
                  <c:v>961</c:v>
                </c:pt>
                <c:pt idx="215">
                  <c:v>883</c:v>
                </c:pt>
                <c:pt idx="216">
                  <c:v>1071</c:v>
                </c:pt>
                <c:pt idx="217">
                  <c:v>1035</c:v>
                </c:pt>
                <c:pt idx="218">
                  <c:v>990</c:v>
                </c:pt>
                <c:pt idx="219">
                  <c:v>946</c:v>
                </c:pt>
                <c:pt idx="220">
                  <c:v>832</c:v>
                </c:pt>
                <c:pt idx="221">
                  <c:v>711</c:v>
                </c:pt>
                <c:pt idx="222">
                  <c:v>702</c:v>
                </c:pt>
                <c:pt idx="223">
                  <c:v>694</c:v>
                </c:pt>
                <c:pt idx="224">
                  <c:v>668</c:v>
                </c:pt>
                <c:pt idx="225">
                  <c:v>625</c:v>
                </c:pt>
                <c:pt idx="226">
                  <c:v>593</c:v>
                </c:pt>
                <c:pt idx="227">
                  <c:v>525</c:v>
                </c:pt>
                <c:pt idx="228">
                  <c:v>497</c:v>
                </c:pt>
                <c:pt idx="229">
                  <c:v>413</c:v>
                </c:pt>
                <c:pt idx="230">
                  <c:v>368</c:v>
                </c:pt>
                <c:pt idx="231">
                  <c:v>364</c:v>
                </c:pt>
                <c:pt idx="232">
                  <c:v>459</c:v>
                </c:pt>
                <c:pt idx="233">
                  <c:v>452</c:v>
                </c:pt>
                <c:pt idx="234">
                  <c:v>454</c:v>
                </c:pt>
                <c:pt idx="235">
                  <c:v>428</c:v>
                </c:pt>
                <c:pt idx="236">
                  <c:v>391</c:v>
                </c:pt>
                <c:pt idx="237">
                  <c:v>297</c:v>
                </c:pt>
                <c:pt idx="238">
                  <c:v>270</c:v>
                </c:pt>
                <c:pt idx="239">
                  <c:v>204</c:v>
                </c:pt>
                <c:pt idx="240">
                  <c:v>166</c:v>
                </c:pt>
                <c:pt idx="241">
                  <c:v>149</c:v>
                </c:pt>
                <c:pt idx="242">
                  <c:v>134</c:v>
                </c:pt>
                <c:pt idx="243">
                  <c:v>108</c:v>
                </c:pt>
                <c:pt idx="244">
                  <c:v>103</c:v>
                </c:pt>
                <c:pt idx="245">
                  <c:v>88</c:v>
                </c:pt>
                <c:pt idx="246">
                  <c:v>90</c:v>
                </c:pt>
                <c:pt idx="247">
                  <c:v>79</c:v>
                </c:pt>
                <c:pt idx="248">
                  <c:v>74</c:v>
                </c:pt>
                <c:pt idx="249">
                  <c:v>82</c:v>
                </c:pt>
                <c:pt idx="250">
                  <c:v>74</c:v>
                </c:pt>
                <c:pt idx="251">
                  <c:v>80</c:v>
                </c:pt>
                <c:pt idx="252">
                  <c:v>76</c:v>
                </c:pt>
                <c:pt idx="253">
                  <c:v>48</c:v>
                </c:pt>
                <c:pt idx="254">
                  <c:v>46</c:v>
                </c:pt>
                <c:pt idx="255">
                  <c:v>46</c:v>
                </c:pt>
                <c:pt idx="256">
                  <c:v>48</c:v>
                </c:pt>
                <c:pt idx="257">
                  <c:v>41</c:v>
                </c:pt>
                <c:pt idx="258">
                  <c:v>39</c:v>
                </c:pt>
                <c:pt idx="259">
                  <c:v>30</c:v>
                </c:pt>
                <c:pt idx="260">
                  <c:v>35</c:v>
                </c:pt>
                <c:pt idx="261">
                  <c:v>41</c:v>
                </c:pt>
                <c:pt idx="262">
                  <c:v>48</c:v>
                </c:pt>
                <c:pt idx="263">
                  <c:v>50</c:v>
                </c:pt>
                <c:pt idx="264">
                  <c:v>45</c:v>
                </c:pt>
                <c:pt idx="265">
                  <c:v>50</c:v>
                </c:pt>
                <c:pt idx="266">
                  <c:v>46</c:v>
                </c:pt>
                <c:pt idx="267">
                  <c:v>49</c:v>
                </c:pt>
                <c:pt idx="268">
                  <c:v>52</c:v>
                </c:pt>
                <c:pt idx="269">
                  <c:v>50</c:v>
                </c:pt>
                <c:pt idx="270">
                  <c:v>45</c:v>
                </c:pt>
                <c:pt idx="271">
                  <c:v>43</c:v>
                </c:pt>
                <c:pt idx="272">
                  <c:v>48</c:v>
                </c:pt>
                <c:pt idx="273">
                  <c:v>46</c:v>
                </c:pt>
                <c:pt idx="274">
                  <c:v>38</c:v>
                </c:pt>
                <c:pt idx="275">
                  <c:v>39</c:v>
                </c:pt>
                <c:pt idx="276">
                  <c:v>30</c:v>
                </c:pt>
                <c:pt idx="277">
                  <c:v>31</c:v>
                </c:pt>
                <c:pt idx="278">
                  <c:v>32</c:v>
                </c:pt>
                <c:pt idx="279">
                  <c:v>30</c:v>
                </c:pt>
                <c:pt idx="280">
                  <c:v>38</c:v>
                </c:pt>
                <c:pt idx="281">
                  <c:v>46</c:v>
                </c:pt>
                <c:pt idx="282">
                  <c:v>43</c:v>
                </c:pt>
                <c:pt idx="283">
                  <c:v>33</c:v>
                </c:pt>
                <c:pt idx="284">
                  <c:v>25</c:v>
                </c:pt>
                <c:pt idx="285">
                  <c:v>21</c:v>
                </c:pt>
                <c:pt idx="286">
                  <c:v>54</c:v>
                </c:pt>
                <c:pt idx="287">
                  <c:v>58</c:v>
                </c:pt>
                <c:pt idx="288">
                  <c:v>63</c:v>
                </c:pt>
                <c:pt idx="289">
                  <c:v>42</c:v>
                </c:pt>
                <c:pt idx="290">
                  <c:v>26</c:v>
                </c:pt>
                <c:pt idx="291">
                  <c:v>22</c:v>
                </c:pt>
                <c:pt idx="292">
                  <c:v>18</c:v>
                </c:pt>
                <c:pt idx="293">
                  <c:v>16</c:v>
                </c:pt>
                <c:pt idx="294">
                  <c:v>14</c:v>
                </c:pt>
                <c:pt idx="295">
                  <c:v>10</c:v>
                </c:pt>
                <c:pt idx="296">
                  <c:v>13</c:v>
                </c:pt>
                <c:pt idx="297">
                  <c:v>13</c:v>
                </c:pt>
                <c:pt idx="298">
                  <c:v>16</c:v>
                </c:pt>
                <c:pt idx="299">
                  <c:v>29</c:v>
                </c:pt>
                <c:pt idx="300">
                  <c:v>38</c:v>
                </c:pt>
                <c:pt idx="301">
                  <c:v>30</c:v>
                </c:pt>
                <c:pt idx="302">
                  <c:v>37</c:v>
                </c:pt>
                <c:pt idx="303">
                  <c:v>41</c:v>
                </c:pt>
                <c:pt idx="304">
                  <c:v>40</c:v>
                </c:pt>
                <c:pt idx="305">
                  <c:v>50</c:v>
                </c:pt>
                <c:pt idx="306">
                  <c:v>49</c:v>
                </c:pt>
                <c:pt idx="307">
                  <c:v>47</c:v>
                </c:pt>
                <c:pt idx="308">
                  <c:v>53</c:v>
                </c:pt>
                <c:pt idx="309">
                  <c:v>58</c:v>
                </c:pt>
                <c:pt idx="310">
                  <c:v>57</c:v>
                </c:pt>
                <c:pt idx="311">
                  <c:v>56</c:v>
                </c:pt>
                <c:pt idx="312">
                  <c:v>57</c:v>
                </c:pt>
                <c:pt idx="313">
                  <c:v>51</c:v>
                </c:pt>
                <c:pt idx="314">
                  <c:v>51</c:v>
                </c:pt>
                <c:pt idx="315">
                  <c:v>21</c:v>
                </c:pt>
                <c:pt idx="316">
                  <c:v>26</c:v>
                </c:pt>
                <c:pt idx="317">
                  <c:v>25</c:v>
                </c:pt>
                <c:pt idx="318">
                  <c:v>22</c:v>
                </c:pt>
                <c:pt idx="319">
                  <c:v>24</c:v>
                </c:pt>
                <c:pt idx="320">
                  <c:v>26</c:v>
                </c:pt>
                <c:pt idx="321">
                  <c:v>25</c:v>
                </c:pt>
                <c:pt idx="322">
                  <c:v>17</c:v>
                </c:pt>
                <c:pt idx="323">
                  <c:v>13</c:v>
                </c:pt>
                <c:pt idx="324">
                  <c:v>11</c:v>
                </c:pt>
                <c:pt idx="325">
                  <c:v>17</c:v>
                </c:pt>
                <c:pt idx="326">
                  <c:v>15</c:v>
                </c:pt>
                <c:pt idx="327">
                  <c:v>14</c:v>
                </c:pt>
                <c:pt idx="328">
                  <c:v>94</c:v>
                </c:pt>
                <c:pt idx="329">
                  <c:v>103</c:v>
                </c:pt>
                <c:pt idx="330">
                  <c:v>105</c:v>
                </c:pt>
                <c:pt idx="331">
                  <c:v>100</c:v>
                </c:pt>
                <c:pt idx="332">
                  <c:v>94</c:v>
                </c:pt>
                <c:pt idx="333">
                  <c:v>91</c:v>
                </c:pt>
                <c:pt idx="334">
                  <c:v>80</c:v>
                </c:pt>
                <c:pt idx="335">
                  <c:v>60</c:v>
                </c:pt>
                <c:pt idx="336">
                  <c:v>51</c:v>
                </c:pt>
                <c:pt idx="337">
                  <c:v>39</c:v>
                </c:pt>
                <c:pt idx="338">
                  <c:v>37</c:v>
                </c:pt>
                <c:pt idx="339">
                  <c:v>32</c:v>
                </c:pt>
                <c:pt idx="340">
                  <c:v>27</c:v>
                </c:pt>
                <c:pt idx="341">
                  <c:v>23</c:v>
                </c:pt>
                <c:pt idx="342">
                  <c:v>25</c:v>
                </c:pt>
                <c:pt idx="343">
                  <c:v>24</c:v>
                </c:pt>
                <c:pt idx="344">
                  <c:v>18</c:v>
                </c:pt>
                <c:pt idx="345">
                  <c:v>17</c:v>
                </c:pt>
                <c:pt idx="346">
                  <c:v>21</c:v>
                </c:pt>
                <c:pt idx="347">
                  <c:v>18</c:v>
                </c:pt>
                <c:pt idx="348">
                  <c:v>19</c:v>
                </c:pt>
                <c:pt idx="349">
                  <c:v>9</c:v>
                </c:pt>
                <c:pt idx="350">
                  <c:v>9</c:v>
                </c:pt>
                <c:pt idx="351">
                  <c:v>13</c:v>
                </c:pt>
                <c:pt idx="352">
                  <c:v>18</c:v>
                </c:pt>
                <c:pt idx="353">
                  <c:v>23</c:v>
                </c:pt>
                <c:pt idx="354">
                  <c:v>25</c:v>
                </c:pt>
                <c:pt idx="355">
                  <c:v>24</c:v>
                </c:pt>
                <c:pt idx="356">
                  <c:v>26</c:v>
                </c:pt>
                <c:pt idx="357">
                  <c:v>24</c:v>
                </c:pt>
                <c:pt idx="358">
                  <c:v>27</c:v>
                </c:pt>
                <c:pt idx="359">
                  <c:v>28</c:v>
                </c:pt>
                <c:pt idx="360">
                  <c:v>24</c:v>
                </c:pt>
                <c:pt idx="361">
                  <c:v>23</c:v>
                </c:pt>
                <c:pt idx="362">
                  <c:v>23</c:v>
                </c:pt>
                <c:pt idx="363">
                  <c:v>14</c:v>
                </c:pt>
                <c:pt idx="364">
                  <c:v>12</c:v>
                </c:pt>
                <c:pt idx="365">
                  <c:v>15</c:v>
                </c:pt>
                <c:pt idx="366">
                  <c:v>13</c:v>
                </c:pt>
                <c:pt idx="367">
                  <c:v>12</c:v>
                </c:pt>
                <c:pt idx="368">
                  <c:v>10</c:v>
                </c:pt>
                <c:pt idx="369">
                  <c:v>11</c:v>
                </c:pt>
                <c:pt idx="370">
                  <c:v>14</c:v>
                </c:pt>
                <c:pt idx="371">
                  <c:v>7</c:v>
                </c:pt>
                <c:pt idx="372">
                  <c:v>8</c:v>
                </c:pt>
                <c:pt idx="373">
                  <c:v>9</c:v>
                </c:pt>
                <c:pt idx="374">
                  <c:v>8</c:v>
                </c:pt>
                <c:pt idx="375">
                  <c:v>9</c:v>
                </c:pt>
                <c:pt idx="376">
                  <c:v>46</c:v>
                </c:pt>
                <c:pt idx="377">
                  <c:v>42</c:v>
                </c:pt>
                <c:pt idx="378">
                  <c:v>52</c:v>
                </c:pt>
                <c:pt idx="379">
                  <c:v>54</c:v>
                </c:pt>
                <c:pt idx="380">
                  <c:v>53</c:v>
                </c:pt>
                <c:pt idx="381">
                  <c:v>50</c:v>
                </c:pt>
                <c:pt idx="382">
                  <c:v>41</c:v>
                </c:pt>
                <c:pt idx="383">
                  <c:v>28</c:v>
                </c:pt>
                <c:pt idx="384">
                  <c:v>31</c:v>
                </c:pt>
                <c:pt idx="385">
                  <c:v>22</c:v>
                </c:pt>
                <c:pt idx="386">
                  <c:v>22</c:v>
                </c:pt>
                <c:pt idx="387">
                  <c:v>18</c:v>
                </c:pt>
                <c:pt idx="388">
                  <c:v>12</c:v>
                </c:pt>
                <c:pt idx="389">
                  <c:v>13</c:v>
                </c:pt>
                <c:pt idx="390">
                  <c:v>8</c:v>
                </c:pt>
                <c:pt idx="391">
                  <c:v>10</c:v>
                </c:pt>
                <c:pt idx="392">
                  <c:v>9</c:v>
                </c:pt>
                <c:pt idx="393">
                  <c:v>8</c:v>
                </c:pt>
                <c:pt idx="394">
                  <c:v>9</c:v>
                </c:pt>
                <c:pt idx="395">
                  <c:v>12</c:v>
                </c:pt>
                <c:pt idx="396">
                  <c:v>12</c:v>
                </c:pt>
                <c:pt idx="397">
                  <c:v>11</c:v>
                </c:pt>
                <c:pt idx="398">
                  <c:v>17</c:v>
                </c:pt>
                <c:pt idx="399">
                  <c:v>17</c:v>
                </c:pt>
                <c:pt idx="400">
                  <c:v>22</c:v>
                </c:pt>
                <c:pt idx="401">
                  <c:v>24</c:v>
                </c:pt>
                <c:pt idx="402">
                  <c:v>32</c:v>
                </c:pt>
                <c:pt idx="403">
                  <c:v>35</c:v>
                </c:pt>
                <c:pt idx="404">
                  <c:v>38</c:v>
                </c:pt>
                <c:pt idx="405">
                  <c:v>36</c:v>
                </c:pt>
                <c:pt idx="406">
                  <c:v>33</c:v>
                </c:pt>
                <c:pt idx="407">
                  <c:v>33</c:v>
                </c:pt>
                <c:pt idx="408">
                  <c:v>44</c:v>
                </c:pt>
                <c:pt idx="409">
                  <c:v>41</c:v>
                </c:pt>
                <c:pt idx="410">
                  <c:v>31</c:v>
                </c:pt>
                <c:pt idx="411">
                  <c:v>10</c:v>
                </c:pt>
                <c:pt idx="412">
                  <c:v>11</c:v>
                </c:pt>
                <c:pt idx="413">
                  <c:v>14</c:v>
                </c:pt>
                <c:pt idx="414">
                  <c:v>11</c:v>
                </c:pt>
                <c:pt idx="415">
                  <c:v>6</c:v>
                </c:pt>
                <c:pt idx="416">
                  <c:v>9</c:v>
                </c:pt>
                <c:pt idx="417">
                  <c:v>11</c:v>
                </c:pt>
                <c:pt idx="418">
                  <c:v>9</c:v>
                </c:pt>
                <c:pt idx="419">
                  <c:v>11</c:v>
                </c:pt>
                <c:pt idx="420">
                  <c:v>11</c:v>
                </c:pt>
                <c:pt idx="421">
                  <c:v>8</c:v>
                </c:pt>
                <c:pt idx="422">
                  <c:v>9</c:v>
                </c:pt>
                <c:pt idx="423">
                  <c:v>14</c:v>
                </c:pt>
                <c:pt idx="424">
                  <c:v>59</c:v>
                </c:pt>
                <c:pt idx="425">
                  <c:v>40</c:v>
                </c:pt>
                <c:pt idx="426">
                  <c:v>45</c:v>
                </c:pt>
                <c:pt idx="427">
                  <c:v>34</c:v>
                </c:pt>
                <c:pt idx="428">
                  <c:v>34</c:v>
                </c:pt>
                <c:pt idx="429">
                  <c:v>28</c:v>
                </c:pt>
                <c:pt idx="430">
                  <c:v>25</c:v>
                </c:pt>
                <c:pt idx="431">
                  <c:v>19</c:v>
                </c:pt>
                <c:pt idx="432">
                  <c:v>18</c:v>
                </c:pt>
                <c:pt idx="433">
                  <c:v>13</c:v>
                </c:pt>
                <c:pt idx="434">
                  <c:v>13</c:v>
                </c:pt>
                <c:pt idx="435">
                  <c:v>12</c:v>
                </c:pt>
                <c:pt idx="436">
                  <c:v>11</c:v>
                </c:pt>
                <c:pt idx="437">
                  <c:v>11</c:v>
                </c:pt>
                <c:pt idx="438">
                  <c:v>7</c:v>
                </c:pt>
                <c:pt idx="439">
                  <c:v>8</c:v>
                </c:pt>
                <c:pt idx="440">
                  <c:v>8</c:v>
                </c:pt>
                <c:pt idx="441">
                  <c:v>12</c:v>
                </c:pt>
                <c:pt idx="442">
                  <c:v>8</c:v>
                </c:pt>
                <c:pt idx="443">
                  <c:v>12</c:v>
                </c:pt>
                <c:pt idx="444">
                  <c:v>9</c:v>
                </c:pt>
                <c:pt idx="445">
                  <c:v>9</c:v>
                </c:pt>
                <c:pt idx="446">
                  <c:v>9</c:v>
                </c:pt>
                <c:pt idx="447">
                  <c:v>6</c:v>
                </c:pt>
                <c:pt idx="448">
                  <c:v>8</c:v>
                </c:pt>
                <c:pt idx="449">
                  <c:v>11</c:v>
                </c:pt>
                <c:pt idx="450">
                  <c:v>9</c:v>
                </c:pt>
                <c:pt idx="451">
                  <c:v>7</c:v>
                </c:pt>
                <c:pt idx="452">
                  <c:v>7</c:v>
                </c:pt>
                <c:pt idx="453">
                  <c:v>11</c:v>
                </c:pt>
                <c:pt idx="454">
                  <c:v>7</c:v>
                </c:pt>
                <c:pt idx="455">
                  <c:v>8</c:v>
                </c:pt>
                <c:pt idx="456">
                  <c:v>10</c:v>
                </c:pt>
                <c:pt idx="457">
                  <c:v>12</c:v>
                </c:pt>
                <c:pt idx="458">
                  <c:v>14</c:v>
                </c:pt>
                <c:pt idx="459">
                  <c:v>6</c:v>
                </c:pt>
                <c:pt idx="460">
                  <c:v>7</c:v>
                </c:pt>
                <c:pt idx="461">
                  <c:v>8</c:v>
                </c:pt>
                <c:pt idx="462">
                  <c:v>9</c:v>
                </c:pt>
                <c:pt idx="463">
                  <c:v>11</c:v>
                </c:pt>
                <c:pt idx="464">
                  <c:v>9</c:v>
                </c:pt>
                <c:pt idx="465">
                  <c:v>11</c:v>
                </c:pt>
                <c:pt idx="466">
                  <c:v>11</c:v>
                </c:pt>
                <c:pt idx="467">
                  <c:v>6</c:v>
                </c:pt>
                <c:pt idx="468">
                  <c:v>5</c:v>
                </c:pt>
                <c:pt idx="469">
                  <c:v>4</c:v>
                </c:pt>
                <c:pt idx="470">
                  <c:v>3</c:v>
                </c:pt>
                <c:pt idx="471">
                  <c:v>4</c:v>
                </c:pt>
                <c:pt idx="472">
                  <c:v>14</c:v>
                </c:pt>
                <c:pt idx="473">
                  <c:v>11</c:v>
                </c:pt>
                <c:pt idx="474">
                  <c:v>16</c:v>
                </c:pt>
                <c:pt idx="475">
                  <c:v>14</c:v>
                </c:pt>
                <c:pt idx="476">
                  <c:v>10</c:v>
                </c:pt>
                <c:pt idx="477">
                  <c:v>7</c:v>
                </c:pt>
                <c:pt idx="478">
                  <c:v>5</c:v>
                </c:pt>
                <c:pt idx="479">
                  <c:v>5</c:v>
                </c:pt>
                <c:pt idx="480">
                  <c:v>3</c:v>
                </c:pt>
              </c:numCache>
            </c:numRef>
          </c:val>
        </c:ser>
        <c:gapWidth val="378"/>
        <c:axId val="61175680"/>
        <c:axId val="61387520"/>
      </c:barChart>
      <c:catAx>
        <c:axId val="61175680"/>
        <c:scaling>
          <c:orientation val="minMax"/>
        </c:scaling>
        <c:axPos val="b"/>
        <c:tickLblPos val="nextTo"/>
        <c:crossAx val="61387520"/>
        <c:crosses val="autoZero"/>
        <c:auto val="1"/>
        <c:lblAlgn val="ctr"/>
        <c:lblOffset val="100"/>
      </c:catAx>
      <c:valAx>
        <c:axId val="61387520"/>
        <c:scaling>
          <c:orientation val="minMax"/>
        </c:scaling>
        <c:axPos val="l"/>
        <c:majorGridlines/>
        <c:numFmt formatCode="General" sourceLinked="1"/>
        <c:tickLblPos val="nextTo"/>
        <c:crossAx val="61175680"/>
        <c:crosses val="autoZero"/>
        <c:crossBetween val="between"/>
      </c:valAx>
    </c:plotArea>
    <c:legend>
      <c:legendPos val="r"/>
      <c:layout/>
    </c:legend>
    <c:plotVisOnly val="1"/>
  </c:chart>
  <c:txPr>
    <a:bodyPr/>
    <a:lstStyle/>
    <a:p>
      <a:pPr>
        <a:defRPr sz="18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4D196-F0B2-4170-A545-10856737E51B}" type="doc">
      <dgm:prSet loTypeId="urn:microsoft.com/office/officeart/2005/8/layout/venn1" loCatId="relationship" qsTypeId="urn:microsoft.com/office/officeart/2005/8/quickstyle/simple1" qsCatId="simple" csTypeId="urn:microsoft.com/office/officeart/2005/8/colors/accent1_2" csCatId="accent1" phldr="1"/>
      <dgm:spPr/>
    </dgm:pt>
    <dgm:pt modelId="{171B6FC2-7B86-4BC0-B584-25EE69B2ECA5}">
      <dgm:prSet phldrT="[Text]"/>
      <dgm:spPr/>
      <dgm:t>
        <a:bodyPr/>
        <a:lstStyle/>
        <a:p>
          <a:r>
            <a:rPr lang="en-US" dirty="0"/>
            <a:t>Spike 1</a:t>
          </a:r>
        </a:p>
      </dgm:t>
    </dgm:pt>
    <dgm:pt modelId="{7F98617D-FD47-4DC8-B2B9-D83C8C2BEEFE}" type="parTrans" cxnId="{D587901C-9AA5-49DC-A625-E232BC05FCF8}">
      <dgm:prSet/>
      <dgm:spPr/>
      <dgm:t>
        <a:bodyPr/>
        <a:lstStyle/>
        <a:p>
          <a:endParaRPr lang="en-US"/>
        </a:p>
      </dgm:t>
    </dgm:pt>
    <dgm:pt modelId="{C1B4CC7D-4435-419B-B582-EF499712C5EA}" type="sibTrans" cxnId="{D587901C-9AA5-49DC-A625-E232BC05FCF8}">
      <dgm:prSet/>
      <dgm:spPr/>
      <dgm:t>
        <a:bodyPr/>
        <a:lstStyle/>
        <a:p>
          <a:endParaRPr lang="en-US"/>
        </a:p>
      </dgm:t>
    </dgm:pt>
    <dgm:pt modelId="{49C2568E-09D4-49EC-A6A9-BBDE6EDD06F2}">
      <dgm:prSet phldrT="[Text]"/>
      <dgm:spPr/>
      <dgm:t>
        <a:bodyPr/>
        <a:lstStyle/>
        <a:p>
          <a:r>
            <a:rPr lang="en-US" dirty="0"/>
            <a:t>Spike 3</a:t>
          </a:r>
        </a:p>
      </dgm:t>
    </dgm:pt>
    <dgm:pt modelId="{5AA178C3-C681-41B9-B204-567B6E2616FD}" type="parTrans" cxnId="{C08B8AB0-360C-434A-B603-741B52E3306C}">
      <dgm:prSet/>
      <dgm:spPr/>
      <dgm:t>
        <a:bodyPr/>
        <a:lstStyle/>
        <a:p>
          <a:endParaRPr lang="en-US"/>
        </a:p>
      </dgm:t>
    </dgm:pt>
    <dgm:pt modelId="{F836115E-119D-458D-BC0B-A1986F75C446}" type="sibTrans" cxnId="{C08B8AB0-360C-434A-B603-741B52E3306C}">
      <dgm:prSet/>
      <dgm:spPr/>
      <dgm:t>
        <a:bodyPr/>
        <a:lstStyle/>
        <a:p>
          <a:endParaRPr lang="en-US"/>
        </a:p>
      </dgm:t>
    </dgm:pt>
    <dgm:pt modelId="{3A5FA0A6-3AE5-4EFE-8863-AA505C3FBBD4}">
      <dgm:prSet phldrT="[Text]"/>
      <dgm:spPr/>
      <dgm:t>
        <a:bodyPr/>
        <a:lstStyle/>
        <a:p>
          <a:r>
            <a:rPr lang="en-US" dirty="0"/>
            <a:t>Spike 2</a:t>
          </a:r>
        </a:p>
      </dgm:t>
    </dgm:pt>
    <dgm:pt modelId="{A4349C39-7802-4C23-8004-7F6A2A593D02}" type="parTrans" cxnId="{ED8E1F0D-32DE-40A1-B246-FD27A5930431}">
      <dgm:prSet/>
      <dgm:spPr/>
      <dgm:t>
        <a:bodyPr/>
        <a:lstStyle/>
        <a:p>
          <a:endParaRPr lang="en-US"/>
        </a:p>
      </dgm:t>
    </dgm:pt>
    <dgm:pt modelId="{F5A3918C-2F07-4937-BDE5-C0010B609317}" type="sibTrans" cxnId="{ED8E1F0D-32DE-40A1-B246-FD27A5930431}">
      <dgm:prSet/>
      <dgm:spPr/>
      <dgm:t>
        <a:bodyPr/>
        <a:lstStyle/>
        <a:p>
          <a:endParaRPr lang="en-US"/>
        </a:p>
      </dgm:t>
    </dgm:pt>
    <dgm:pt modelId="{F80C0540-684C-4BA8-A154-4242ED53373F}" type="pres">
      <dgm:prSet presAssocID="{9764D196-F0B2-4170-A545-10856737E51B}" presName="compositeShape" presStyleCnt="0">
        <dgm:presLayoutVars>
          <dgm:chMax val="7"/>
          <dgm:dir/>
          <dgm:resizeHandles val="exact"/>
        </dgm:presLayoutVars>
      </dgm:prSet>
      <dgm:spPr/>
    </dgm:pt>
    <dgm:pt modelId="{0F66E7C8-BB89-401B-9233-206D5BCB18F3}" type="pres">
      <dgm:prSet presAssocID="{171B6FC2-7B86-4BC0-B584-25EE69B2ECA5}" presName="circ1" presStyleLbl="vennNode1" presStyleIdx="0" presStyleCnt="3" custScaleX="64815" custScaleY="61690" custLinFactNeighborX="-11111" custLinFactNeighborY="5093"/>
      <dgm:spPr/>
      <dgm:t>
        <a:bodyPr/>
        <a:lstStyle/>
        <a:p>
          <a:endParaRPr lang="en-US"/>
        </a:p>
      </dgm:t>
    </dgm:pt>
    <dgm:pt modelId="{8BA41838-198F-49F9-BF99-FD94635CEFB2}" type="pres">
      <dgm:prSet presAssocID="{171B6FC2-7B86-4BC0-B584-25EE69B2ECA5}" presName="circ1Tx" presStyleLbl="revTx" presStyleIdx="0" presStyleCnt="0">
        <dgm:presLayoutVars>
          <dgm:chMax val="0"/>
          <dgm:chPref val="0"/>
          <dgm:bulletEnabled val="1"/>
        </dgm:presLayoutVars>
      </dgm:prSet>
      <dgm:spPr/>
      <dgm:t>
        <a:bodyPr/>
        <a:lstStyle/>
        <a:p>
          <a:endParaRPr lang="en-US"/>
        </a:p>
      </dgm:t>
    </dgm:pt>
    <dgm:pt modelId="{998D6AEA-9B23-465C-8592-7312464E9657}" type="pres">
      <dgm:prSet presAssocID="{49C2568E-09D4-49EC-A6A9-BBDE6EDD06F2}" presName="circ2" presStyleLbl="vennNode1" presStyleIdx="1" presStyleCnt="3" custScaleX="93574" custScaleY="92765" custLinFactNeighborX="463" custLinFactNeighborY="-5092"/>
      <dgm:spPr/>
      <dgm:t>
        <a:bodyPr/>
        <a:lstStyle/>
        <a:p>
          <a:endParaRPr lang="en-US"/>
        </a:p>
      </dgm:t>
    </dgm:pt>
    <dgm:pt modelId="{7E884D32-9E15-4237-82CF-450627D769A6}" type="pres">
      <dgm:prSet presAssocID="{49C2568E-09D4-49EC-A6A9-BBDE6EDD06F2}" presName="circ2Tx" presStyleLbl="revTx" presStyleIdx="0" presStyleCnt="0">
        <dgm:presLayoutVars>
          <dgm:chMax val="0"/>
          <dgm:chPref val="0"/>
          <dgm:bulletEnabled val="1"/>
        </dgm:presLayoutVars>
      </dgm:prSet>
      <dgm:spPr/>
      <dgm:t>
        <a:bodyPr/>
        <a:lstStyle/>
        <a:p>
          <a:endParaRPr lang="en-US"/>
        </a:p>
      </dgm:t>
    </dgm:pt>
    <dgm:pt modelId="{E380EB8D-D4EE-4345-8696-CB9238422BE9}" type="pres">
      <dgm:prSet presAssocID="{3A5FA0A6-3AE5-4EFE-8863-AA505C3FBBD4}" presName="circ3" presStyleLbl="vennNode1" presStyleIdx="2" presStyleCnt="3"/>
      <dgm:spPr/>
      <dgm:t>
        <a:bodyPr/>
        <a:lstStyle/>
        <a:p>
          <a:endParaRPr lang="en-US"/>
        </a:p>
      </dgm:t>
    </dgm:pt>
    <dgm:pt modelId="{EDE0C64C-7ACA-438D-8ACD-8A0F17116287}" type="pres">
      <dgm:prSet presAssocID="{3A5FA0A6-3AE5-4EFE-8863-AA505C3FBBD4}" presName="circ3Tx" presStyleLbl="revTx" presStyleIdx="0" presStyleCnt="0">
        <dgm:presLayoutVars>
          <dgm:chMax val="0"/>
          <dgm:chPref val="0"/>
          <dgm:bulletEnabled val="1"/>
        </dgm:presLayoutVars>
      </dgm:prSet>
      <dgm:spPr/>
      <dgm:t>
        <a:bodyPr/>
        <a:lstStyle/>
        <a:p>
          <a:endParaRPr lang="en-US"/>
        </a:p>
      </dgm:t>
    </dgm:pt>
  </dgm:ptLst>
  <dgm:cxnLst>
    <dgm:cxn modelId="{F32E100F-4FFB-4C6D-A4B7-F9B380738D6C}" type="presOf" srcId="{3A5FA0A6-3AE5-4EFE-8863-AA505C3FBBD4}" destId="{E380EB8D-D4EE-4345-8696-CB9238422BE9}" srcOrd="0" destOrd="0" presId="urn:microsoft.com/office/officeart/2005/8/layout/venn1"/>
    <dgm:cxn modelId="{4F577DB7-2FBF-47C5-91FF-AF25E1A9ACBA}" type="presOf" srcId="{171B6FC2-7B86-4BC0-B584-25EE69B2ECA5}" destId="{8BA41838-198F-49F9-BF99-FD94635CEFB2}" srcOrd="1" destOrd="0" presId="urn:microsoft.com/office/officeart/2005/8/layout/venn1"/>
    <dgm:cxn modelId="{076FAA7D-471C-43B5-A9B5-E5366A8F1E80}" type="presOf" srcId="{171B6FC2-7B86-4BC0-B584-25EE69B2ECA5}" destId="{0F66E7C8-BB89-401B-9233-206D5BCB18F3}" srcOrd="0" destOrd="0" presId="urn:microsoft.com/office/officeart/2005/8/layout/venn1"/>
    <dgm:cxn modelId="{C7C64859-7F01-43ED-ADC1-FF22CDB79210}" type="presOf" srcId="{49C2568E-09D4-49EC-A6A9-BBDE6EDD06F2}" destId="{7E884D32-9E15-4237-82CF-450627D769A6}" srcOrd="1" destOrd="0" presId="urn:microsoft.com/office/officeart/2005/8/layout/venn1"/>
    <dgm:cxn modelId="{ED8E1F0D-32DE-40A1-B246-FD27A5930431}" srcId="{9764D196-F0B2-4170-A545-10856737E51B}" destId="{3A5FA0A6-3AE5-4EFE-8863-AA505C3FBBD4}" srcOrd="2" destOrd="0" parTransId="{A4349C39-7802-4C23-8004-7F6A2A593D02}" sibTransId="{F5A3918C-2F07-4937-BDE5-C0010B609317}"/>
    <dgm:cxn modelId="{C08B8AB0-360C-434A-B603-741B52E3306C}" srcId="{9764D196-F0B2-4170-A545-10856737E51B}" destId="{49C2568E-09D4-49EC-A6A9-BBDE6EDD06F2}" srcOrd="1" destOrd="0" parTransId="{5AA178C3-C681-41B9-B204-567B6E2616FD}" sibTransId="{F836115E-119D-458D-BC0B-A1986F75C446}"/>
    <dgm:cxn modelId="{E1EE7D15-9D98-4FAB-B5DF-1A90E4347597}" type="presOf" srcId="{49C2568E-09D4-49EC-A6A9-BBDE6EDD06F2}" destId="{998D6AEA-9B23-465C-8592-7312464E9657}" srcOrd="0" destOrd="0" presId="urn:microsoft.com/office/officeart/2005/8/layout/venn1"/>
    <dgm:cxn modelId="{1DCE974A-5598-4BDF-BF4B-76B020343626}" type="presOf" srcId="{9764D196-F0B2-4170-A545-10856737E51B}" destId="{F80C0540-684C-4BA8-A154-4242ED53373F}" srcOrd="0" destOrd="0" presId="urn:microsoft.com/office/officeart/2005/8/layout/venn1"/>
    <dgm:cxn modelId="{D587901C-9AA5-49DC-A625-E232BC05FCF8}" srcId="{9764D196-F0B2-4170-A545-10856737E51B}" destId="{171B6FC2-7B86-4BC0-B584-25EE69B2ECA5}" srcOrd="0" destOrd="0" parTransId="{7F98617D-FD47-4DC8-B2B9-D83C8C2BEEFE}" sibTransId="{C1B4CC7D-4435-419B-B582-EF499712C5EA}"/>
    <dgm:cxn modelId="{6BAF9679-4DB1-4CF9-9CDE-2721515B1F7E}" type="presOf" srcId="{3A5FA0A6-3AE5-4EFE-8863-AA505C3FBBD4}" destId="{EDE0C64C-7ACA-438D-8ACD-8A0F17116287}" srcOrd="1" destOrd="0" presId="urn:microsoft.com/office/officeart/2005/8/layout/venn1"/>
    <dgm:cxn modelId="{DFCEEFD1-C82A-4C4B-9153-DA203D28BFF8}" type="presParOf" srcId="{F80C0540-684C-4BA8-A154-4242ED53373F}" destId="{0F66E7C8-BB89-401B-9233-206D5BCB18F3}" srcOrd="0" destOrd="0" presId="urn:microsoft.com/office/officeart/2005/8/layout/venn1"/>
    <dgm:cxn modelId="{9378B7BB-0385-4123-977F-1F1DA0C1A905}" type="presParOf" srcId="{F80C0540-684C-4BA8-A154-4242ED53373F}" destId="{8BA41838-198F-49F9-BF99-FD94635CEFB2}" srcOrd="1" destOrd="0" presId="urn:microsoft.com/office/officeart/2005/8/layout/venn1"/>
    <dgm:cxn modelId="{FE602CE1-8483-4648-9CC0-B30A6FF918B8}" type="presParOf" srcId="{F80C0540-684C-4BA8-A154-4242ED53373F}" destId="{998D6AEA-9B23-465C-8592-7312464E9657}" srcOrd="2" destOrd="0" presId="urn:microsoft.com/office/officeart/2005/8/layout/venn1"/>
    <dgm:cxn modelId="{0C535697-C5DE-4406-BED5-B9234D73B02E}" type="presParOf" srcId="{F80C0540-684C-4BA8-A154-4242ED53373F}" destId="{7E884D32-9E15-4237-82CF-450627D769A6}" srcOrd="3" destOrd="0" presId="urn:microsoft.com/office/officeart/2005/8/layout/venn1"/>
    <dgm:cxn modelId="{318A975E-FDFB-43C3-86B4-B7504C3681C2}" type="presParOf" srcId="{F80C0540-684C-4BA8-A154-4242ED53373F}" destId="{E380EB8D-D4EE-4345-8696-CB9238422BE9}" srcOrd="4" destOrd="0" presId="urn:microsoft.com/office/officeart/2005/8/layout/venn1"/>
    <dgm:cxn modelId="{1A6F4A3E-8EC8-4199-8A17-55F5E38925F5}" type="presParOf" srcId="{F80C0540-684C-4BA8-A154-4242ED53373F}" destId="{EDE0C64C-7ACA-438D-8ACD-8A0F17116287}"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66E7C8-BB89-401B-9233-206D5BCB18F3}">
      <dsp:nvSpPr>
        <dsp:cNvPr id="0" name=""/>
        <dsp:cNvSpPr/>
      </dsp:nvSpPr>
      <dsp:spPr>
        <a:xfrm>
          <a:off x="1074838" y="347246"/>
          <a:ext cx="1343381" cy="12786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Spike 1</a:t>
          </a:r>
        </a:p>
      </dsp:txBody>
      <dsp:txXfrm>
        <a:off x="1253956" y="571003"/>
        <a:ext cx="985146" cy="575375"/>
      </dsp:txXfrm>
    </dsp:sp>
    <dsp:sp modelId="{998D6AEA-9B23-465C-8592-7312464E9657}">
      <dsp:nvSpPr>
        <dsp:cNvPr id="0" name=""/>
        <dsp:cNvSpPr/>
      </dsp:nvSpPr>
      <dsp:spPr>
        <a:xfrm>
          <a:off x="1764568" y="1109511"/>
          <a:ext cx="1939452" cy="19226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Spike 3</a:t>
          </a:r>
        </a:p>
      </dsp:txBody>
      <dsp:txXfrm>
        <a:off x="2357717" y="1606205"/>
        <a:ext cx="1163671" cy="1057476"/>
      </dsp:txXfrm>
    </dsp:sp>
    <dsp:sp modelId="{E380EB8D-D4EE-4345-8696-CB9238422BE9}">
      <dsp:nvSpPr>
        <dsp:cNvPr id="0" name=""/>
        <dsp:cNvSpPr/>
      </dsp:nvSpPr>
      <dsp:spPr>
        <a:xfrm>
          <a:off x="192622" y="1140072"/>
          <a:ext cx="2072640" cy="207264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a:t>Spike 2</a:t>
          </a:r>
        </a:p>
      </dsp:txBody>
      <dsp:txXfrm>
        <a:off x="387796" y="1675504"/>
        <a:ext cx="1243584" cy="113995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smtClean="0"/>
            </a:lvl1pPr>
          </a:lstStyle>
          <a:p>
            <a:pPr>
              <a:defRPr/>
            </a:pPr>
            <a:fld id="{4B3ED004-E86F-491B-9B54-ECD6FEB48A0F}" type="datetimeFigureOut">
              <a:rPr lang="en-US"/>
              <a:pPr>
                <a:defRPr/>
              </a:pPr>
              <a:t>8/9/2010</a:t>
            </a:fld>
            <a:endParaRPr lang="en-US"/>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smtClean="0"/>
            </a:lvl1pPr>
          </a:lstStyle>
          <a:p>
            <a:pPr>
              <a:defRPr/>
            </a:pPr>
            <a:fld id="{1089E341-AA3F-4AD0-9AE6-94BF5A830F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0"/>
            <a:ext cx="3037031" cy="46355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defTabSz="931863">
              <a:spcBef>
                <a:spcPct val="0"/>
              </a:spcBef>
              <a:buClrTx/>
              <a:defRPr sz="1200">
                <a:latin typeface="Arial" charset="0"/>
              </a:defRPr>
            </a:lvl1pPr>
          </a:lstStyle>
          <a:p>
            <a:pPr>
              <a:defRPr/>
            </a:pPr>
            <a:endParaRPr lang="en-US"/>
          </a:p>
        </p:txBody>
      </p:sp>
      <p:sp>
        <p:nvSpPr>
          <p:cNvPr id="7171" name="Rectangle 3"/>
          <p:cNvSpPr>
            <a:spLocks noGrp="1" noChangeArrowheads="1"/>
          </p:cNvSpPr>
          <p:nvPr>
            <p:ph type="dt" idx="1"/>
          </p:nvPr>
        </p:nvSpPr>
        <p:spPr bwMode="auto">
          <a:xfrm>
            <a:off x="3971752" y="0"/>
            <a:ext cx="3037031" cy="463550"/>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lvl1pPr algn="r" defTabSz="931863">
              <a:spcBef>
                <a:spcPct val="0"/>
              </a:spcBef>
              <a:buClrTx/>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849" y="4416426"/>
            <a:ext cx="5606703" cy="4181475"/>
          </a:xfrm>
          <a:prstGeom prst="rect">
            <a:avLst/>
          </a:prstGeom>
          <a:noFill/>
          <a:ln w="9525">
            <a:noFill/>
            <a:miter lim="800000"/>
            <a:headEnd/>
            <a:tailEnd/>
          </a:ln>
          <a:effectLst/>
        </p:spPr>
        <p:txBody>
          <a:bodyPr vert="horz" wrap="square" lIns="93162" tIns="46581" rIns="93162" bIns="465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1" y="8831263"/>
            <a:ext cx="3037031" cy="46355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defTabSz="931863">
              <a:spcBef>
                <a:spcPct val="0"/>
              </a:spcBef>
              <a:buClrTx/>
              <a:defRPr sz="1200">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71752" y="8831263"/>
            <a:ext cx="3037031" cy="463550"/>
          </a:xfrm>
          <a:prstGeom prst="rect">
            <a:avLst/>
          </a:prstGeom>
          <a:noFill/>
          <a:ln w="9525">
            <a:noFill/>
            <a:miter lim="800000"/>
            <a:headEnd/>
            <a:tailEnd/>
          </a:ln>
          <a:effectLst/>
        </p:spPr>
        <p:txBody>
          <a:bodyPr vert="horz" wrap="square" lIns="93162" tIns="46581" rIns="93162" bIns="46581" numCol="1" anchor="b" anchorCtr="0" compatLnSpc="1">
            <a:prstTxWarp prst="textNoShape">
              <a:avLst/>
            </a:prstTxWarp>
          </a:bodyPr>
          <a:lstStyle>
            <a:lvl1pPr algn="r" defTabSz="931863">
              <a:spcBef>
                <a:spcPct val="0"/>
              </a:spcBef>
              <a:buClrTx/>
              <a:defRPr sz="1200">
                <a:latin typeface="Arial" charset="0"/>
              </a:defRPr>
            </a:lvl1pPr>
          </a:lstStyle>
          <a:p>
            <a:pPr>
              <a:defRPr/>
            </a:pPr>
            <a:fld id="{6C7CDE12-B036-46F8-B1FD-66371F49318A}"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defTabSz="896938"/>
            <a:r>
              <a:rPr lang="en-US" smtClean="0">
                <a:latin typeface="Verdana" pitchFamily="34" charset="0"/>
              </a:rPr>
              <a:t>In the past few years we have seen major cyber attacks on national infrastructures … 2007 on Estonia Government’s communications attacked by a Russian Youth Group attacks peaked at 2000 hps &amp; ~80mbs and in 2008 attacks against Georgia’s IT infrastructure some peaking at ~800mbs.  These were big news … this was the first time government communications were impacted by cyber assaults.  This year it is difficult to pick up the paper without noticing attacks …. on Swedish Government websites, or commercial services like twitter, facebook or Google. </a:t>
            </a:r>
          </a:p>
        </p:txBody>
      </p:sp>
      <p:sp>
        <p:nvSpPr>
          <p:cNvPr id="32772" name="Slide Number Placeholder 3"/>
          <p:cNvSpPr>
            <a:spLocks noGrp="1"/>
          </p:cNvSpPr>
          <p:nvPr>
            <p:ph type="sldNum" sz="quarter" idx="5"/>
          </p:nvPr>
        </p:nvSpPr>
        <p:spPr>
          <a:noFill/>
        </p:spPr>
        <p:txBody>
          <a:bodyPr/>
          <a:lstStyle/>
          <a:p>
            <a:fld id="{34BAEA3A-18BE-4233-9499-D70F01452BC4}"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Akamai has about 65,000+ servers deployed around the world.</a:t>
            </a:r>
          </a:p>
          <a:p>
            <a:endParaRPr lang="en-US" dirty="0" smtClean="0"/>
          </a:p>
          <a:p>
            <a:r>
              <a:rPr lang="en-US" dirty="0" smtClean="0"/>
              <a:t>About 200</a:t>
            </a:r>
            <a:r>
              <a:rPr lang="en-US" baseline="0" dirty="0" smtClean="0"/>
              <a:t> hundred of those servers, and growing as appropriate, are setup as agents that do not broadcast any services but sit and listen on all ports and log connections.  These are Akamai Agents, and any inbound traffic represents traffic that should not be made to these servers and is either scanning, probing, trying to exploit, or </a:t>
            </a:r>
            <a:r>
              <a:rPr lang="en-US" baseline="0" dirty="0" err="1" smtClean="0"/>
              <a:t>DDoS’ing</a:t>
            </a:r>
            <a:r>
              <a:rPr lang="en-US" baseline="0" dirty="0" smtClean="0"/>
              <a:t> these IP’s.  </a:t>
            </a:r>
          </a:p>
          <a:p>
            <a:endParaRPr lang="en-US" baseline="0" dirty="0" smtClean="0"/>
          </a:p>
          <a:p>
            <a:r>
              <a:rPr lang="en-US" baseline="0" dirty="0" smtClean="0"/>
              <a:t>In addition, Akamai partners with, and co-locates in about 900 ISP’s around the world.  Many of these ISP’s share information such as BGB feeds which provide us useful internet network information to correlate with other observations we see in the wild.</a:t>
            </a:r>
          </a:p>
          <a:p>
            <a:endParaRPr lang="en-US" baseline="0" dirty="0" smtClean="0"/>
          </a:p>
          <a:p>
            <a:r>
              <a:rPr lang="en-US" baseline="0" dirty="0" smtClean="0"/>
              <a:t>In the other ~65 servers we deliver live production customer traffic, and we collect logs from those servers and process them constantly.  Customer traffic currently averages about 2.2 Million hits per second across a 24 hour period.</a:t>
            </a:r>
          </a:p>
          <a:p>
            <a:endParaRPr lang="en-US" baseline="0" dirty="0" smtClean="0"/>
          </a:p>
          <a:p>
            <a:r>
              <a:rPr lang="en-US" baseline="0" dirty="0" smtClean="0"/>
              <a:t>42 Billion request per day which equates to 84+ Billion logs lines in an average day.</a:t>
            </a:r>
            <a:endParaRPr lang="en-US" dirty="0"/>
          </a:p>
        </p:txBody>
      </p:sp>
      <p:sp>
        <p:nvSpPr>
          <p:cNvPr id="4" name="Slide Number Placeholder 3"/>
          <p:cNvSpPr>
            <a:spLocks noGrp="1"/>
          </p:cNvSpPr>
          <p:nvPr>
            <p:ph type="sldNum" sz="quarter" idx="10"/>
          </p:nvPr>
        </p:nvSpPr>
        <p:spPr/>
        <p:txBody>
          <a:bodyPr/>
          <a:lstStyle/>
          <a:p>
            <a:pPr>
              <a:defRPr/>
            </a:pPr>
            <a:fld id="{6C7CDE12-B036-46F8-B1FD-66371F49318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1752" y="8831263"/>
            <a:ext cx="3037031" cy="463550"/>
          </a:xfrm>
          <a:prstGeom prst="rect">
            <a:avLst/>
          </a:prstGeom>
          <a:noFill/>
          <a:ln w="9525">
            <a:noFill/>
            <a:miter lim="800000"/>
            <a:headEnd/>
            <a:tailEnd/>
          </a:ln>
        </p:spPr>
        <p:txBody>
          <a:bodyPr lIns="93013" tIns="46506" rIns="93013" bIns="46506" anchor="b"/>
          <a:lstStyle/>
          <a:p>
            <a:pPr algn="r" defTabSz="930275"/>
            <a:fld id="{CC9F4FB9-6464-4B62-A8DE-AEC2A3FF5B94}" type="slidenum">
              <a:rPr lang="en-US" sz="1200"/>
              <a:pPr algn="r" defTabSz="930275"/>
              <a:t>11</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20000"/>
              </a:spcBef>
              <a:buClr>
                <a:srgbClr val="FF9900"/>
              </a:buClr>
            </a:pPr>
            <a:r>
              <a:rPr lang="en-US" dirty="0" smtClean="0">
                <a:latin typeface="Arial" pitchFamily="34" charset="0"/>
              </a:rPr>
              <a:t>US, Russia, and China top hitters</a:t>
            </a:r>
            <a:r>
              <a:rPr lang="en-US" baseline="0" dirty="0" smtClean="0">
                <a:latin typeface="Arial" pitchFamily="34" charset="0"/>
              </a:rPr>
              <a:t> for queries, but we have also seen more application layer attacks from countries like:</a:t>
            </a:r>
          </a:p>
          <a:p>
            <a:pPr eaLnBrk="1" hangingPunct="1">
              <a:spcBef>
                <a:spcPct val="20000"/>
              </a:spcBef>
              <a:buClr>
                <a:srgbClr val="FF9900"/>
              </a:buClr>
            </a:pPr>
            <a:endParaRPr lang="en-US" baseline="0" dirty="0" smtClean="0">
              <a:latin typeface="Arial" pitchFamily="34" charset="0"/>
            </a:endParaRPr>
          </a:p>
          <a:p>
            <a:pPr eaLnBrk="1" hangingPunct="1">
              <a:spcBef>
                <a:spcPct val="20000"/>
              </a:spcBef>
              <a:buClr>
                <a:srgbClr val="FF9900"/>
              </a:buClr>
            </a:pPr>
            <a:r>
              <a:rPr lang="en-US" baseline="0" dirty="0" smtClean="0">
                <a:latin typeface="Arial" pitchFamily="34" charset="0"/>
              </a:rPr>
              <a:t>Turkey, Korea, and Mexico</a:t>
            </a:r>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1752" y="8831263"/>
            <a:ext cx="3037031" cy="463550"/>
          </a:xfrm>
          <a:prstGeom prst="rect">
            <a:avLst/>
          </a:prstGeom>
          <a:noFill/>
          <a:ln w="9525">
            <a:noFill/>
            <a:miter lim="800000"/>
            <a:headEnd/>
            <a:tailEnd/>
          </a:ln>
        </p:spPr>
        <p:txBody>
          <a:bodyPr lIns="93013" tIns="46506" rIns="93013" bIns="46506" anchor="b"/>
          <a:lstStyle/>
          <a:p>
            <a:pPr algn="r" defTabSz="930275"/>
            <a:fld id="{CC9F4FB9-6464-4B62-A8DE-AEC2A3FF5B94}" type="slidenum">
              <a:rPr lang="en-US" sz="1200"/>
              <a:pPr algn="r" defTabSz="930275"/>
              <a:t>12</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20000"/>
              </a:spcBef>
              <a:buClr>
                <a:srgbClr val="FF9900"/>
              </a:buClr>
            </a:pPr>
            <a:r>
              <a:rPr lang="en-US" dirty="0" smtClean="0">
                <a:latin typeface="Arial" pitchFamily="34" charset="0"/>
              </a:rPr>
              <a:t>It is interesting that in aggregate,</a:t>
            </a:r>
            <a:r>
              <a:rPr lang="en-US" baseline="0" dirty="0" smtClean="0">
                <a:latin typeface="Arial" pitchFamily="34" charset="0"/>
              </a:rPr>
              <a:t> Europe actually accounted for 44% of overall attack traffic viewed by Akamai agents.</a:t>
            </a:r>
          </a:p>
          <a:p>
            <a:pPr eaLnBrk="1" hangingPunct="1">
              <a:spcBef>
                <a:spcPct val="20000"/>
              </a:spcBef>
              <a:buClr>
                <a:srgbClr val="FF9900"/>
              </a:buClr>
            </a:pPr>
            <a:endParaRPr lang="en-US" baseline="0" dirty="0" smtClean="0">
              <a:latin typeface="Arial" pitchFamily="34" charset="0"/>
            </a:endParaRPr>
          </a:p>
          <a:p>
            <a:pPr eaLnBrk="1" hangingPunct="1">
              <a:spcBef>
                <a:spcPct val="20000"/>
              </a:spcBef>
              <a:buClr>
                <a:srgbClr val="FF9900"/>
              </a:buClr>
            </a:pPr>
            <a:r>
              <a:rPr lang="en-US" baseline="0" dirty="0" smtClean="0">
                <a:latin typeface="Arial" pitchFamily="34" charset="0"/>
              </a:rPr>
              <a:t>And, for attack traffic from Mobile ASN’s, 50% of that mobile traffic came from Europe as well.</a:t>
            </a:r>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1752" y="8831263"/>
            <a:ext cx="3037031" cy="463550"/>
          </a:xfrm>
          <a:prstGeom prst="rect">
            <a:avLst/>
          </a:prstGeom>
          <a:noFill/>
          <a:ln w="9525">
            <a:noFill/>
            <a:miter lim="800000"/>
            <a:headEnd/>
            <a:tailEnd/>
          </a:ln>
        </p:spPr>
        <p:txBody>
          <a:bodyPr lIns="93013" tIns="46506" rIns="93013" bIns="46506" anchor="b"/>
          <a:lstStyle/>
          <a:p>
            <a:pPr algn="r" defTabSz="930275"/>
            <a:fld id="{CC9F4FB9-6464-4B62-A8DE-AEC2A3FF5B94}" type="slidenum">
              <a:rPr lang="en-US" sz="1200"/>
              <a:pPr algn="r" defTabSz="930275"/>
              <a:t>13</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20000"/>
              </a:spcBef>
              <a:buClr>
                <a:srgbClr val="FF9900"/>
              </a:buClr>
            </a:pPr>
            <a:r>
              <a:rPr lang="en-US" dirty="0" smtClean="0">
                <a:latin typeface="Arial" pitchFamily="34" charset="0"/>
              </a:rPr>
              <a:t>Mobile Represents a Growing</a:t>
            </a:r>
            <a:r>
              <a:rPr lang="en-US" baseline="0" dirty="0" smtClean="0">
                <a:latin typeface="Arial" pitchFamily="34" charset="0"/>
              </a:rPr>
              <a:t> Source of Threat for new </a:t>
            </a:r>
            <a:r>
              <a:rPr lang="en-US" baseline="0" dirty="0" err="1" smtClean="0">
                <a:latin typeface="Arial" pitchFamily="34" charset="0"/>
              </a:rPr>
              <a:t>DDoS</a:t>
            </a:r>
            <a:r>
              <a:rPr lang="en-US" baseline="0" dirty="0" smtClean="0">
                <a:latin typeface="Arial" pitchFamily="34" charset="0"/>
              </a:rPr>
              <a:t> and web application attack varieties</a:t>
            </a:r>
            <a:endParaRPr lang="en-US" dirty="0" smtClean="0">
              <a:latin typeface="Arial" pitchFamily="34" charset="0"/>
            </a:endParaRPr>
          </a:p>
          <a:p>
            <a:pPr eaLnBrk="1" hangingPunct="1">
              <a:spcBef>
                <a:spcPct val="20000"/>
              </a:spcBef>
              <a:buClr>
                <a:srgbClr val="FF9900"/>
              </a:buClr>
            </a:pPr>
            <a:endParaRPr lang="en-US" dirty="0" smtClean="0">
              <a:latin typeface="Arial" pitchFamily="34" charset="0"/>
            </a:endParaRPr>
          </a:p>
          <a:p>
            <a:pPr eaLnBrk="1" hangingPunct="1">
              <a:spcBef>
                <a:spcPct val="20000"/>
              </a:spcBef>
              <a:buClr>
                <a:srgbClr val="FF9900"/>
              </a:buClr>
            </a:pPr>
            <a:r>
              <a:rPr lang="en-US" dirty="0" smtClean="0">
                <a:latin typeface="Arial" pitchFamily="34" charset="0"/>
              </a:rPr>
              <a:t>http://www.gsmworld.com/newsroom/press-releases/2010/4621.htm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84275" y="696913"/>
            <a:ext cx="4648200" cy="3486150"/>
          </a:xfrm>
          <a:ln/>
        </p:spPr>
      </p:sp>
      <p:sp>
        <p:nvSpPr>
          <p:cNvPr id="28675" name="Rectangle 3"/>
          <p:cNvSpPr>
            <a:spLocks noGrp="1" noChangeArrowheads="1"/>
          </p:cNvSpPr>
          <p:nvPr>
            <p:ph type="body" idx="1"/>
          </p:nvPr>
        </p:nvSpPr>
        <p:spPr>
          <a:xfrm>
            <a:off x="915314" y="4427539"/>
            <a:ext cx="5195944" cy="4198937"/>
          </a:xfrm>
        </p:spPr>
        <p:txBody>
          <a:bodyPr lIns="91568" tIns="45790" rIns="91568" bIns="45790"/>
          <a:lstStyle/>
          <a:p>
            <a:pPr>
              <a:defRPr/>
            </a:pPr>
            <a:r>
              <a:rPr lang="en-US" sz="1000" dirty="0" smtClean="0">
                <a:latin typeface="+mj-lt"/>
              </a:rPr>
              <a:t>Unprecedented </a:t>
            </a:r>
            <a:r>
              <a:rPr lang="en-US" sz="1000" dirty="0" smtClean="0">
                <a:latin typeface="+mj-lt"/>
              </a:rPr>
              <a:t>Size and </a:t>
            </a:r>
            <a:r>
              <a:rPr lang="en-US" sz="1000" dirty="0" smtClean="0">
                <a:latin typeface="+mj-lt"/>
              </a:rPr>
              <a:t>Connectivity,</a:t>
            </a:r>
            <a:r>
              <a:rPr lang="en-US" sz="1000" baseline="0" dirty="0" smtClean="0">
                <a:latin typeface="+mj-lt"/>
              </a:rPr>
              <a:t>  </a:t>
            </a:r>
            <a:r>
              <a:rPr lang="en-US" sz="1000" dirty="0" smtClean="0">
                <a:latin typeface="+mj-lt"/>
              </a:rPr>
              <a:t>1M</a:t>
            </a:r>
            <a:r>
              <a:rPr lang="en-US" sz="1000" dirty="0" smtClean="0">
                <a:latin typeface="+mj-lt"/>
              </a:rPr>
              <a:t>+ Hps, 200+ Gbs from 308k+ </a:t>
            </a:r>
            <a:r>
              <a:rPr lang="en-US" sz="1000" dirty="0" smtClean="0">
                <a:latin typeface="+mj-lt"/>
              </a:rPr>
              <a:t>Zombies,</a:t>
            </a:r>
            <a:r>
              <a:rPr lang="en-US" sz="1000" baseline="0" dirty="0" smtClean="0">
                <a:latin typeface="+mj-lt"/>
              </a:rPr>
              <a:t>   </a:t>
            </a:r>
            <a:endParaRPr lang="en-US" sz="1000" b="1" u="sng" dirty="0" smtClean="0">
              <a:latin typeface="+mj-lt"/>
            </a:endParaRPr>
          </a:p>
          <a:p>
            <a:pPr lvl="1">
              <a:defRPr/>
            </a:pPr>
            <a:r>
              <a:rPr lang="en-US" sz="1000" u="sng" dirty="0" smtClean="0">
                <a:latin typeface="+mj-lt"/>
              </a:rPr>
              <a:t>Although it used well defined attack vectors </a:t>
            </a:r>
            <a:endParaRPr lang="en-US" sz="1000" dirty="0" smtClean="0">
              <a:latin typeface="+mj-lt"/>
            </a:endParaRPr>
          </a:p>
          <a:p>
            <a:pPr lvl="2">
              <a:defRPr/>
            </a:pPr>
            <a:r>
              <a:rPr lang="en-US" sz="1000" b="1" i="1" u="sng" dirty="0" smtClean="0">
                <a:latin typeface="+mj-lt"/>
              </a:rPr>
              <a:t>Types of Attack</a:t>
            </a:r>
            <a:r>
              <a:rPr lang="en-US" sz="1000" dirty="0" smtClean="0">
                <a:latin typeface="+mj-lt"/>
              </a:rPr>
              <a:t>:  HTTP, UDP, ICMP, SYN Flood</a:t>
            </a:r>
          </a:p>
          <a:p>
            <a:pPr lvl="1">
              <a:defRPr/>
            </a:pPr>
            <a:r>
              <a:rPr lang="en-US" sz="1000" u="sng" dirty="0" smtClean="0">
                <a:latin typeface="+mj-lt"/>
              </a:rPr>
              <a:t>Unprecedented</a:t>
            </a:r>
            <a:endParaRPr lang="en-US" sz="1000" dirty="0" smtClean="0">
              <a:latin typeface="+mj-lt"/>
            </a:endParaRPr>
          </a:p>
          <a:p>
            <a:pPr lvl="2">
              <a:defRPr/>
            </a:pPr>
            <a:r>
              <a:rPr lang="en-US" sz="1000" b="1" i="1" u="sng" dirty="0" smtClean="0">
                <a:latin typeface="+mj-lt"/>
              </a:rPr>
              <a:t>Size &amp; Scope</a:t>
            </a:r>
            <a:r>
              <a:rPr lang="en-US" sz="1000" dirty="0" smtClean="0">
                <a:latin typeface="+mj-lt"/>
              </a:rPr>
              <a:t>:  Largest DDoS against US Government Websites Ever</a:t>
            </a:r>
          </a:p>
          <a:p>
            <a:pPr lvl="2">
              <a:defRPr/>
            </a:pPr>
            <a:r>
              <a:rPr lang="en-US" sz="1000" b="1" i="1" u="sng" dirty="0" smtClean="0">
                <a:latin typeface="+mj-lt"/>
              </a:rPr>
              <a:t>Speed to Deploy</a:t>
            </a:r>
            <a:r>
              <a:rPr lang="en-US" sz="1000" dirty="0" smtClean="0">
                <a:latin typeface="+mj-lt"/>
              </a:rPr>
              <a:t>:  Compiled July 3</a:t>
            </a:r>
            <a:r>
              <a:rPr lang="en-US" sz="1000" baseline="30000" dirty="0" smtClean="0">
                <a:latin typeface="+mj-lt"/>
              </a:rPr>
              <a:t>rd</a:t>
            </a:r>
            <a:r>
              <a:rPr lang="en-US" sz="1000" dirty="0" smtClean="0">
                <a:latin typeface="+mj-lt"/>
              </a:rPr>
              <a:t>, Attack July 4</a:t>
            </a:r>
            <a:r>
              <a:rPr lang="en-US" sz="1000" baseline="30000" dirty="0" smtClean="0">
                <a:latin typeface="+mj-lt"/>
              </a:rPr>
              <a:t>th</a:t>
            </a:r>
            <a:r>
              <a:rPr lang="en-US" sz="1000" dirty="0" smtClean="0">
                <a:latin typeface="+mj-lt"/>
              </a:rPr>
              <a:t>, recruited ~75,000 Zombies per day while attacking</a:t>
            </a:r>
          </a:p>
          <a:p>
            <a:pPr lvl="2">
              <a:defRPr/>
            </a:pPr>
            <a:r>
              <a:rPr lang="en-US" sz="1000" b="1" i="1" u="sng" dirty="0" smtClean="0">
                <a:latin typeface="+mj-lt"/>
              </a:rPr>
              <a:t>Geographic concentration</a:t>
            </a:r>
            <a:r>
              <a:rPr lang="en-US" sz="1000" dirty="0" smtClean="0">
                <a:latin typeface="+mj-lt"/>
              </a:rPr>
              <a:t>:  Korean speaking</a:t>
            </a:r>
          </a:p>
          <a:p>
            <a:pPr lvl="2">
              <a:defRPr/>
            </a:pPr>
            <a:r>
              <a:rPr lang="en-US" sz="1000" b="1" i="1" u="sng" dirty="0" smtClean="0">
                <a:latin typeface="+mj-lt"/>
              </a:rPr>
              <a:t>Target changes during the </a:t>
            </a:r>
            <a:r>
              <a:rPr lang="en-US" sz="1000" b="1" i="1" u="sng" dirty="0" smtClean="0">
                <a:latin typeface="+mj-lt"/>
              </a:rPr>
              <a:t>attack</a:t>
            </a:r>
            <a:endParaRPr lang="en-US" sz="1000" dirty="0" smtClean="0">
              <a:latin typeface="+mj-lt"/>
            </a:endParaRPr>
          </a:p>
          <a:p>
            <a:pPr lvl="1">
              <a:defRPr/>
            </a:pPr>
            <a:endParaRPr lang="en-US" sz="1000" dirty="0" smtClean="0">
              <a:latin typeface="+mj-lt"/>
            </a:endParaRPr>
          </a:p>
          <a:p>
            <a:pPr>
              <a:defRPr/>
            </a:pPr>
            <a:r>
              <a:rPr lang="en-US" sz="1000" dirty="0" smtClean="0">
                <a:latin typeface="+mj-lt"/>
              </a:rPr>
              <a:t>Responsibility for the Attack is Yet to be Established, US Government Sites on Akamai Remained Available</a:t>
            </a:r>
          </a:p>
          <a:p>
            <a:pPr>
              <a:defRPr/>
            </a:pPr>
            <a:r>
              <a:rPr lang="en-US" sz="1000" dirty="0" smtClean="0">
                <a:latin typeface="+mj-lt"/>
              </a:rPr>
              <a:t>“Unsophisticated Attack”? </a:t>
            </a:r>
            <a:r>
              <a:rPr lang="en-US" sz="1000" baseline="0" dirty="0" smtClean="0">
                <a:latin typeface="+mj-lt"/>
              </a:rPr>
              <a:t>    </a:t>
            </a:r>
            <a:r>
              <a:rPr lang="en-US" sz="1000" dirty="0" smtClean="0">
                <a:latin typeface="+mj-lt"/>
              </a:rPr>
              <a:t>Total Targets– 48 sites</a:t>
            </a:r>
          </a:p>
          <a:p>
            <a:pPr lvl="1">
              <a:defRPr/>
            </a:pPr>
            <a:r>
              <a:rPr lang="en-US" sz="1000" dirty="0" smtClean="0">
                <a:latin typeface="+mj-lt"/>
              </a:rPr>
              <a:t>33.33</a:t>
            </a:r>
            <a:r>
              <a:rPr lang="en-US" sz="1000" dirty="0" smtClean="0">
                <a:latin typeface="+mj-lt"/>
              </a:rPr>
              <a:t>% (16 of 48) - US Government Sites</a:t>
            </a:r>
          </a:p>
          <a:p>
            <a:pPr lvl="1">
              <a:defRPr/>
            </a:pPr>
            <a:r>
              <a:rPr lang="en-US" sz="1000" dirty="0" smtClean="0">
                <a:latin typeface="+mj-lt"/>
              </a:rPr>
              <a:t>47.91% (23 of 48) – Government Sites (US + Korea)</a:t>
            </a:r>
          </a:p>
          <a:p>
            <a:pPr lvl="1">
              <a:defRPr/>
            </a:pPr>
            <a:r>
              <a:rPr lang="en-US" sz="1000" dirty="0" smtClean="0">
                <a:latin typeface="+mj-lt"/>
              </a:rPr>
              <a:t>56.25% (9 of 16)- of US Government Sites on Akamai</a:t>
            </a:r>
          </a:p>
          <a:p>
            <a:pPr lvl="1">
              <a:defRPr/>
            </a:pPr>
            <a:r>
              <a:rPr lang="en-US" sz="1000" dirty="0" smtClean="0">
                <a:latin typeface="+mj-lt"/>
              </a:rPr>
              <a:t>27.08% (13 of 48)- of Total Sites on Akamai</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b="1" u="sng" dirty="0" smtClean="0"/>
              <a:t>Type of Attack – Brute Force </a:t>
            </a:r>
            <a:r>
              <a:rPr lang="en-US" b="1" u="sng" dirty="0" err="1" smtClean="0"/>
              <a:t>DDoS</a:t>
            </a:r>
            <a:endParaRPr lang="en-US" b="1" u="sng" dirty="0" smtClean="0"/>
          </a:p>
          <a:p>
            <a:pPr>
              <a:buFont typeface="Arial" pitchFamily="34" charset="0"/>
              <a:buChar char="•"/>
              <a:defRPr/>
            </a:pPr>
            <a:r>
              <a:rPr lang="en-US" dirty="0" smtClean="0"/>
              <a:t>The largest coordinated </a:t>
            </a:r>
            <a:r>
              <a:rPr lang="en-US" dirty="0" err="1" smtClean="0"/>
              <a:t>DDoS</a:t>
            </a:r>
            <a:r>
              <a:rPr lang="en-US" dirty="0" smtClean="0"/>
              <a:t> cyber attack against US Government Websites</a:t>
            </a:r>
          </a:p>
          <a:p>
            <a:pPr>
              <a:buFont typeface="Arial" pitchFamily="34" charset="0"/>
              <a:buChar char="•"/>
              <a:defRPr/>
            </a:pPr>
            <a:r>
              <a:rPr lang="en-US" dirty="0" smtClean="0"/>
              <a:t>HTTP Resource Drain attack</a:t>
            </a:r>
          </a:p>
          <a:p>
            <a:pPr>
              <a:buFont typeface="Arial" pitchFamily="34" charset="0"/>
              <a:buChar char="•"/>
              <a:defRPr/>
            </a:pPr>
            <a:r>
              <a:rPr lang="en-US" dirty="0" smtClean="0"/>
              <a:t>Sourced primarily from compromised Korean computers </a:t>
            </a:r>
          </a:p>
          <a:p>
            <a:pPr>
              <a:buFont typeface="Arial" pitchFamily="34" charset="0"/>
              <a:buChar char="•"/>
              <a:defRPr/>
            </a:pPr>
            <a:endParaRPr lang="en-US" dirty="0" smtClean="0"/>
          </a:p>
          <a:p>
            <a:pPr>
              <a:defRPr/>
            </a:pPr>
            <a:r>
              <a:rPr lang="en-US" b="1" u="sng" dirty="0" smtClean="0"/>
              <a:t>Intensity of Attack</a:t>
            </a:r>
          </a:p>
          <a:p>
            <a:pPr>
              <a:buFont typeface="Arial" pitchFamily="34" charset="0"/>
              <a:buChar char="•"/>
              <a:defRPr/>
            </a:pPr>
            <a:r>
              <a:rPr lang="en-US" dirty="0" smtClean="0"/>
              <a:t>1,000,000+ hits per second and  ~200 </a:t>
            </a:r>
            <a:r>
              <a:rPr lang="en-US" dirty="0" err="1" smtClean="0"/>
              <a:t>Gbps</a:t>
            </a:r>
            <a:r>
              <a:rPr lang="en-US" dirty="0" smtClean="0"/>
              <a:t> aggregate attack traffic (US  Gov Only)</a:t>
            </a:r>
          </a:p>
          <a:p>
            <a:pPr>
              <a:buFont typeface="Arial" pitchFamily="34" charset="0"/>
              <a:buChar char="•"/>
              <a:defRPr/>
            </a:pPr>
            <a:r>
              <a:rPr lang="en-US" dirty="0" smtClean="0"/>
              <a:t>One website received 8 years of traffic in a day</a:t>
            </a:r>
          </a:p>
          <a:p>
            <a:pPr>
              <a:buFont typeface="Arial" pitchFamily="34" charset="0"/>
              <a:buChar char="•"/>
              <a:defRPr/>
            </a:pPr>
            <a:r>
              <a:rPr lang="en-US" dirty="0" smtClean="0"/>
              <a:t>All Traffic Logged for Akamai Customers</a:t>
            </a:r>
          </a:p>
          <a:p>
            <a:pPr>
              <a:buFont typeface="Arial" pitchFamily="34" charset="0"/>
              <a:buChar char="•"/>
              <a:defRPr/>
            </a:pPr>
            <a:r>
              <a:rPr lang="en-US" dirty="0" smtClean="0"/>
              <a:t>64 Billion Log Lines</a:t>
            </a:r>
          </a:p>
          <a:p>
            <a:pPr>
              <a:buFont typeface="Arial" pitchFamily="34" charset="0"/>
              <a:buChar char="•"/>
              <a:defRPr/>
            </a:pPr>
            <a:r>
              <a:rPr lang="en-US" dirty="0" smtClean="0"/>
              <a:t>13 TB of uncompressed log data (400+ Gigs of Compressed logs)</a:t>
            </a:r>
          </a:p>
          <a:p>
            <a:pPr>
              <a:defRPr/>
            </a:pPr>
            <a:endParaRPr lang="en-US" dirty="0"/>
          </a:p>
        </p:txBody>
      </p:sp>
      <p:sp>
        <p:nvSpPr>
          <p:cNvPr id="47108" name="Slide Number Placeholder 3"/>
          <p:cNvSpPr>
            <a:spLocks noGrp="1"/>
          </p:cNvSpPr>
          <p:nvPr>
            <p:ph type="sldNum" sz="quarter" idx="5"/>
          </p:nvPr>
        </p:nvSpPr>
        <p:spPr>
          <a:noFill/>
        </p:spPr>
        <p:txBody>
          <a:bodyPr/>
          <a:lstStyle/>
          <a:p>
            <a:fld id="{6C978967-5421-4E52-AFEF-5CBA663989E7}"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84275" y="696913"/>
            <a:ext cx="4648200" cy="3486150"/>
          </a:xfrm>
          <a:ln/>
        </p:spPr>
      </p:sp>
      <p:sp>
        <p:nvSpPr>
          <p:cNvPr id="27650" name="Rectangle 3"/>
          <p:cNvSpPr>
            <a:spLocks noGrp="1" noChangeArrowheads="1"/>
          </p:cNvSpPr>
          <p:nvPr>
            <p:ph type="body" idx="1"/>
          </p:nvPr>
        </p:nvSpPr>
        <p:spPr>
          <a:xfrm>
            <a:off x="915314" y="4427539"/>
            <a:ext cx="5195944" cy="4198937"/>
          </a:xfrm>
        </p:spPr>
        <p:txBody>
          <a:bodyPr lIns="91563" tIns="45788" rIns="91563" bIns="45788"/>
          <a:lstStyle/>
          <a:p>
            <a:pPr>
              <a:defRPr/>
            </a:pPr>
            <a:r>
              <a:rPr lang="en-US" b="1" dirty="0" smtClean="0">
                <a:latin typeface="Verdana" pitchFamily="34" charset="0"/>
              </a:rPr>
              <a:t>Unsophisticated Attack?  Maybe..</a:t>
            </a:r>
            <a:endParaRPr lang="en-US" sz="1050" dirty="0" smtClean="0">
              <a:latin typeface="Verdana" pitchFamily="34" charset="0"/>
            </a:endParaRPr>
          </a:p>
          <a:p>
            <a:pPr>
              <a:defRPr/>
            </a:pPr>
            <a:r>
              <a:rPr lang="en-US" dirty="0" smtClean="0">
                <a:latin typeface="Verdana" pitchFamily="34" charset="0"/>
              </a:rPr>
              <a:t>There is a lot of </a:t>
            </a:r>
            <a:r>
              <a:rPr lang="en-US" b="1" i="1" u="sng" dirty="0" smtClean="0">
                <a:latin typeface="Verdana" pitchFamily="34" charset="0"/>
              </a:rPr>
              <a:t>debate</a:t>
            </a:r>
            <a:r>
              <a:rPr lang="en-US" dirty="0" smtClean="0">
                <a:latin typeface="Verdana" pitchFamily="34" charset="0"/>
              </a:rPr>
              <a:t> as to whether this attack was sophisticated or unsophisticated.  It bears the marks of both.</a:t>
            </a:r>
            <a:endParaRPr lang="en-US" sz="1050" dirty="0" smtClean="0">
              <a:latin typeface="Verdana" pitchFamily="34" charset="0"/>
            </a:endParaRPr>
          </a:p>
          <a:p>
            <a:pPr>
              <a:defRPr/>
            </a:pPr>
            <a:r>
              <a:rPr lang="en-US" dirty="0" smtClean="0">
                <a:latin typeface="Verdana" pitchFamily="34" charset="0"/>
              </a:rPr>
              <a:t>This graph demonstrates one of the most interesting aspects of sophistication related to this attack, in that the </a:t>
            </a:r>
            <a:r>
              <a:rPr lang="en-US" b="1" i="1" u="sng" dirty="0" smtClean="0">
                <a:latin typeface="Verdana" pitchFamily="34" charset="0"/>
              </a:rPr>
              <a:t>attack adapted itself over time</a:t>
            </a:r>
            <a:r>
              <a:rPr lang="en-US" dirty="0" smtClean="0">
                <a:latin typeface="Verdana" pitchFamily="34" charset="0"/>
              </a:rPr>
              <a:t>.</a:t>
            </a:r>
            <a:endParaRPr lang="en-US" sz="1050" dirty="0" smtClean="0">
              <a:latin typeface="Verdana" pitchFamily="34" charset="0"/>
            </a:endParaRPr>
          </a:p>
          <a:p>
            <a:pPr>
              <a:defRPr/>
            </a:pPr>
            <a:r>
              <a:rPr lang="en-US" dirty="0" smtClean="0">
                <a:latin typeface="Verdana" pitchFamily="34" charset="0"/>
              </a:rPr>
              <a:t>Top attacking IP:</a:t>
            </a:r>
            <a:endParaRPr lang="en-US" sz="1050" dirty="0" smtClean="0">
              <a:latin typeface="Verdana" pitchFamily="34" charset="0"/>
            </a:endParaRPr>
          </a:p>
          <a:p>
            <a:pPr lvl="1">
              <a:defRPr/>
            </a:pPr>
            <a:r>
              <a:rPr lang="en-US" dirty="0" smtClean="0">
                <a:latin typeface="Verdana" pitchFamily="34" charset="0"/>
              </a:rPr>
              <a:t>As </a:t>
            </a:r>
            <a:r>
              <a:rPr lang="en-US" b="1" i="1" u="sng" dirty="0" smtClean="0">
                <a:latin typeface="Verdana" pitchFamily="34" charset="0"/>
              </a:rPr>
              <a:t>we reacted, the attacker reacted</a:t>
            </a:r>
            <a:endParaRPr lang="en-US" sz="1050" dirty="0" smtClean="0">
              <a:latin typeface="Verdana" pitchFamily="34" charset="0"/>
            </a:endParaRPr>
          </a:p>
          <a:p>
            <a:pPr lvl="1">
              <a:defRPr/>
            </a:pPr>
            <a:r>
              <a:rPr lang="en-US" dirty="0" smtClean="0">
                <a:latin typeface="Verdana" pitchFamily="34" charset="0"/>
              </a:rPr>
              <a:t>This attacker was </a:t>
            </a:r>
            <a:r>
              <a:rPr lang="en-US" i="1" u="sng" dirty="0" smtClean="0">
                <a:latin typeface="Verdana" pitchFamily="34" charset="0"/>
              </a:rPr>
              <a:t>cut off three days before the overall DDoS ended</a:t>
            </a:r>
            <a:endParaRPr lang="en-US" sz="1050" dirty="0" smtClean="0">
              <a:latin typeface="Verdana" pitchFamily="34" charset="0"/>
            </a:endParaRPr>
          </a:p>
          <a:p>
            <a:pPr lvl="1">
              <a:defRPr/>
            </a:pPr>
            <a:r>
              <a:rPr lang="en-US" dirty="0" smtClean="0">
                <a:latin typeface="Verdana" pitchFamily="34" charset="0"/>
              </a:rPr>
              <a:t>Initially targeted two sites, stopped and we thought it might be done</a:t>
            </a:r>
            <a:endParaRPr lang="en-US" sz="1050" dirty="0" smtClean="0">
              <a:latin typeface="Verdana" pitchFamily="34" charset="0"/>
            </a:endParaRPr>
          </a:p>
          <a:p>
            <a:pPr lvl="1">
              <a:defRPr/>
            </a:pPr>
            <a:r>
              <a:rPr lang="en-US" dirty="0" smtClean="0">
                <a:latin typeface="Verdana" pitchFamily="34" charset="0"/>
              </a:rPr>
              <a:t>Restarted across multiple sites, evenly distributed</a:t>
            </a:r>
            <a:endParaRPr lang="en-US" sz="1050" dirty="0" smtClean="0">
              <a:latin typeface="Verdana" pitchFamily="34" charset="0"/>
            </a:endParaRPr>
          </a:p>
          <a:p>
            <a:pPr>
              <a:defRPr/>
            </a:pPr>
            <a:r>
              <a:rPr lang="en-US" dirty="0" smtClean="0">
                <a:latin typeface="Verdana" pitchFamily="34" charset="0"/>
              </a:rPr>
              <a:t>Readjusted to focus brunt of attack on fewer targets</a:t>
            </a:r>
            <a:br>
              <a:rPr lang="en-US" dirty="0" smtClean="0">
                <a:latin typeface="Verdana" pitchFamily="34" charset="0"/>
              </a:rPr>
            </a:b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b="1" smtClean="0">
                <a:latin typeface="Verdana" pitchFamily="34" charset="0"/>
              </a:rPr>
              <a:t>You Cannot Block Fast Enough</a:t>
            </a:r>
            <a:endParaRPr lang="en-US" smtClean="0">
              <a:latin typeface="Verdana" pitchFamily="34" charset="0"/>
            </a:endParaRPr>
          </a:p>
          <a:p>
            <a:r>
              <a:rPr lang="en-US" b="1" i="1" u="sng" smtClean="0">
                <a:latin typeface="Verdana" pitchFamily="34" charset="0"/>
              </a:rPr>
              <a:t>Many or Few Computers?</a:t>
            </a:r>
            <a:r>
              <a:rPr lang="en-US" smtClean="0">
                <a:latin typeface="Verdana" pitchFamily="34" charset="0"/>
              </a:rPr>
              <a:t>  One of our questions when analyzing this attack was “Is this attack coming from a lot of Zombied computers, or is it coming from some Superfarm of data centers built specifically for the attack”</a:t>
            </a:r>
          </a:p>
          <a:p>
            <a:r>
              <a:rPr lang="en-US" b="1" i="1" u="sng" smtClean="0">
                <a:latin typeface="Verdana" pitchFamily="34" charset="0"/>
              </a:rPr>
              <a:t>Public Estimates</a:t>
            </a:r>
            <a:r>
              <a:rPr lang="en-US" smtClean="0">
                <a:latin typeface="Verdana" pitchFamily="34" charset="0"/>
              </a:rPr>
              <a:t> ranged from 20-60k, but it turns out it was ~308k (5 times more), much larger than estimates</a:t>
            </a:r>
          </a:p>
          <a:p>
            <a:r>
              <a:rPr lang="en-US" b="1" i="1" u="sng" smtClean="0">
                <a:latin typeface="Verdana" pitchFamily="34" charset="0"/>
              </a:rPr>
              <a:t>Three waves</a:t>
            </a:r>
            <a:r>
              <a:rPr lang="en-US" smtClean="0">
                <a:latin typeface="Verdana" pitchFamily="34" charset="0"/>
              </a:rPr>
              <a:t> of attack</a:t>
            </a:r>
          </a:p>
          <a:p>
            <a:r>
              <a:rPr lang="en-US" b="1" i="1" u="sng" smtClean="0">
                <a:latin typeface="Verdana" pitchFamily="34" charset="0"/>
              </a:rPr>
              <a:t>IP’s Overlapping very little</a:t>
            </a:r>
            <a:r>
              <a:rPr lang="en-US" smtClean="0">
                <a:latin typeface="Verdana" pitchFamily="34" charset="0"/>
              </a:rPr>
              <a:t> between waves</a:t>
            </a:r>
          </a:p>
          <a:p>
            <a:r>
              <a:rPr lang="en-US" b="1" i="1" u="sng" smtClean="0">
                <a:latin typeface="Verdana" pitchFamily="34" charset="0"/>
              </a:rPr>
              <a:t>Recruited 50-75k Zombies / day</a:t>
            </a:r>
            <a:r>
              <a:rPr lang="en-US" smtClean="0">
                <a:latin typeface="Verdana" pitchFamily="34" charset="0"/>
              </a:rPr>
              <a:t> before the malware was prevented from spreading more from compromised computers </a:t>
            </a:r>
          </a:p>
          <a:p>
            <a:r>
              <a:rPr lang="en-US" b="1" i="1" u="sng" smtClean="0">
                <a:latin typeface="Verdana" pitchFamily="34" charset="0"/>
              </a:rPr>
              <a:t>Traditional Methods of Blocking an attack of this power directed at your infrastructure will not work.</a:t>
            </a:r>
            <a:endParaRPr lang="en-US" smtClean="0">
              <a:latin typeface="Verdana" pitchFamily="34" charset="0"/>
            </a:endParaRPr>
          </a:p>
          <a:p>
            <a:r>
              <a:rPr lang="en-US" b="1" i="1" u="sng" smtClean="0">
                <a:latin typeface="Verdana" pitchFamily="34" charset="0"/>
              </a:rPr>
              <a:t>Firewalls at Max</a:t>
            </a:r>
            <a:r>
              <a:rPr lang="en-US" smtClean="0">
                <a:latin typeface="Verdana" pitchFamily="34" charset="0"/>
              </a:rPr>
              <a:t>, and</a:t>
            </a:r>
            <a:r>
              <a:rPr lang="en-US" b="1" i="1" u="sng" smtClean="0">
                <a:latin typeface="Verdana" pitchFamily="34" charset="0"/>
              </a:rPr>
              <a:t> other services impacted.</a:t>
            </a:r>
            <a:br>
              <a:rPr lang="en-US" b="1" i="1" u="sng" smtClean="0">
                <a:latin typeface="Verdana" pitchFamily="34" charset="0"/>
              </a:rPr>
            </a:br>
            <a:endParaRPr lang="en-US" smtClean="0">
              <a:latin typeface="Arial" pitchFamily="34" charset="0"/>
            </a:endParaRPr>
          </a:p>
        </p:txBody>
      </p:sp>
      <p:sp>
        <p:nvSpPr>
          <p:cNvPr id="51204" name="Slide Number Placeholder 3"/>
          <p:cNvSpPr>
            <a:spLocks noGrp="1"/>
          </p:cNvSpPr>
          <p:nvPr>
            <p:ph type="sldNum" sz="quarter" idx="5"/>
          </p:nvPr>
        </p:nvSpPr>
        <p:spPr>
          <a:noFill/>
        </p:spPr>
        <p:txBody>
          <a:bodyPr/>
          <a:lstStyle/>
          <a:p>
            <a:fld id="{CAB2356F-62A2-4399-A364-7B1280C91F7C}"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1752" y="8831263"/>
            <a:ext cx="3037031" cy="463550"/>
          </a:xfrm>
          <a:prstGeom prst="rect">
            <a:avLst/>
          </a:prstGeom>
          <a:noFill/>
          <a:ln w="9525">
            <a:noFill/>
            <a:miter lim="800000"/>
            <a:headEnd/>
            <a:tailEnd/>
          </a:ln>
        </p:spPr>
        <p:txBody>
          <a:bodyPr lIns="93013" tIns="46506" rIns="93013" bIns="46506" anchor="b"/>
          <a:lstStyle/>
          <a:p>
            <a:pPr algn="r" defTabSz="930275"/>
            <a:fld id="{CC9F4FB9-6464-4B62-A8DE-AEC2A3FF5B94}" type="slidenum">
              <a:rPr lang="en-US" sz="1200"/>
              <a:pPr algn="r" defTabSz="930275"/>
              <a:t>18</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20000"/>
              </a:spcBef>
              <a:buClr>
                <a:srgbClr val="FF9900"/>
              </a:buClr>
            </a:pPr>
            <a:r>
              <a:rPr lang="en-US" sz="900" dirty="0" smtClean="0">
                <a:latin typeface="Arial" pitchFamily="34" charset="0"/>
              </a:rPr>
              <a:t>1) Pull </a:t>
            </a:r>
            <a:r>
              <a:rPr lang="en-US" sz="900" dirty="0" smtClean="0">
                <a:latin typeface="Arial" pitchFamily="34" charset="0"/>
              </a:rPr>
              <a:t>Logs from 65,000 servers (raw data ~14 </a:t>
            </a:r>
            <a:r>
              <a:rPr lang="en-US" sz="900" dirty="0" smtClean="0">
                <a:latin typeface="Arial" pitchFamily="34" charset="0"/>
              </a:rPr>
              <a:t>TB),</a:t>
            </a:r>
            <a:r>
              <a:rPr lang="en-US" sz="900" baseline="0" dirty="0" smtClean="0">
                <a:latin typeface="Arial" pitchFamily="34" charset="0"/>
              </a:rPr>
              <a:t> 2) </a:t>
            </a:r>
            <a:r>
              <a:rPr lang="en-US" sz="900" dirty="0" smtClean="0">
                <a:latin typeface="Arial" pitchFamily="34" charset="0"/>
              </a:rPr>
              <a:t>Aggregate</a:t>
            </a:r>
            <a:r>
              <a:rPr lang="en-US" sz="900" baseline="0" dirty="0" smtClean="0">
                <a:latin typeface="Arial" pitchFamily="34" charset="0"/>
              </a:rPr>
              <a:t> </a:t>
            </a:r>
            <a:r>
              <a:rPr lang="en-US" sz="900" baseline="0" dirty="0" smtClean="0">
                <a:latin typeface="Arial" pitchFamily="34" charset="0"/>
              </a:rPr>
              <a:t>logs into 30 minute chunks from “unique” </a:t>
            </a:r>
            <a:r>
              <a:rPr lang="en-US" sz="900" baseline="0" dirty="0" smtClean="0">
                <a:latin typeface="Arial" pitchFamily="34" charset="0"/>
              </a:rPr>
              <a:t>players, 3) Load </a:t>
            </a:r>
            <a:r>
              <a:rPr lang="en-US" sz="900" baseline="0" dirty="0" smtClean="0">
                <a:latin typeface="Arial" pitchFamily="34" charset="0"/>
              </a:rPr>
              <a:t>into fast servers with good </a:t>
            </a:r>
            <a:r>
              <a:rPr lang="en-US" sz="900" baseline="0" dirty="0" smtClean="0">
                <a:latin typeface="Arial" pitchFamily="34" charset="0"/>
              </a:rPr>
              <a:t>indexes, 4) Run analysis, 5) Make </a:t>
            </a:r>
            <a:r>
              <a:rPr lang="en-US" sz="900" baseline="0" dirty="0" smtClean="0">
                <a:latin typeface="Arial" pitchFamily="34" charset="0"/>
              </a:rPr>
              <a:t>analysis repeatable and flexible for next set of attacks</a:t>
            </a:r>
          </a:p>
          <a:p>
            <a:pPr eaLnBrk="1" hangingPunct="1">
              <a:spcBef>
                <a:spcPct val="20000"/>
              </a:spcBef>
              <a:buClr>
                <a:srgbClr val="FF9900"/>
              </a:buClr>
            </a:pPr>
            <a:r>
              <a:rPr lang="en-US" sz="900" b="1" u="sng" dirty="0" smtClean="0">
                <a:latin typeface="Arial" pitchFamily="34" charset="0"/>
              </a:rPr>
              <a:t>Things</a:t>
            </a:r>
            <a:r>
              <a:rPr lang="en-US" sz="900" b="1" u="sng" baseline="0" dirty="0" smtClean="0">
                <a:latin typeface="Arial" pitchFamily="34" charset="0"/>
              </a:rPr>
              <a:t> </a:t>
            </a:r>
            <a:r>
              <a:rPr lang="en-US" sz="900" b="1" u="sng" baseline="0" dirty="0" smtClean="0">
                <a:latin typeface="Arial" pitchFamily="34" charset="0"/>
              </a:rPr>
              <a:t>That Did Not Work</a:t>
            </a:r>
            <a:r>
              <a:rPr lang="en-US" sz="900" baseline="0" dirty="0" smtClean="0">
                <a:latin typeface="Arial" pitchFamily="34" charset="0"/>
              </a:rPr>
              <a:t>:</a:t>
            </a:r>
          </a:p>
          <a:p>
            <a:pPr eaLnBrk="1" hangingPunct="1">
              <a:spcBef>
                <a:spcPct val="20000"/>
              </a:spcBef>
              <a:buClr>
                <a:srgbClr val="FF9900"/>
              </a:buClr>
              <a:buFontTx/>
              <a:buChar char="-"/>
            </a:pPr>
            <a:r>
              <a:rPr lang="en-US" sz="900" baseline="0" dirty="0" smtClean="0">
                <a:latin typeface="Arial" pitchFamily="34" charset="0"/>
              </a:rPr>
              <a:t> Ruby Scripting (initial try was going to take months (plural) to upload and process the data</a:t>
            </a:r>
          </a:p>
          <a:p>
            <a:pPr eaLnBrk="1" hangingPunct="1">
              <a:spcBef>
                <a:spcPct val="20000"/>
              </a:spcBef>
              <a:buClr>
                <a:srgbClr val="FF9900"/>
              </a:buClr>
              <a:buFontTx/>
              <a:buChar char="-"/>
            </a:pPr>
            <a:r>
              <a:rPr lang="en-US" sz="900" baseline="0" dirty="0" smtClean="0">
                <a:latin typeface="Arial" pitchFamily="34" charset="0"/>
              </a:rPr>
              <a:t> Perl Scripting was much faster, but still looked like it was going to take about a month to process the 64 billion log lines</a:t>
            </a:r>
          </a:p>
          <a:p>
            <a:pPr eaLnBrk="1" hangingPunct="1">
              <a:spcBef>
                <a:spcPct val="20000"/>
              </a:spcBef>
              <a:buClr>
                <a:srgbClr val="FF9900"/>
              </a:buClr>
              <a:buFontTx/>
              <a:buChar char="-"/>
            </a:pPr>
            <a:r>
              <a:rPr lang="en-US" sz="900" baseline="0" dirty="0" smtClean="0">
                <a:latin typeface="Arial" pitchFamily="34" charset="0"/>
              </a:rPr>
              <a:t> Tried doing crunching during </a:t>
            </a:r>
            <a:r>
              <a:rPr lang="en-US" sz="900" baseline="0" dirty="0" err="1" smtClean="0">
                <a:latin typeface="Arial" pitchFamily="34" charset="0"/>
              </a:rPr>
              <a:t>mySQL</a:t>
            </a:r>
            <a:r>
              <a:rPr lang="en-US" sz="900" baseline="0" dirty="0" smtClean="0">
                <a:latin typeface="Arial" pitchFamily="34" charset="0"/>
              </a:rPr>
              <a:t> DB load, but that was also going to take about a month based on test rates</a:t>
            </a:r>
          </a:p>
          <a:p>
            <a:pPr eaLnBrk="1" hangingPunct="1">
              <a:spcBef>
                <a:spcPct val="20000"/>
              </a:spcBef>
              <a:buClr>
                <a:srgbClr val="FF9900"/>
              </a:buClr>
              <a:buFontTx/>
              <a:buChar char="-"/>
            </a:pPr>
            <a:r>
              <a:rPr lang="en-US" sz="900" baseline="0" dirty="0" smtClean="0">
                <a:latin typeface="Arial" pitchFamily="34" charset="0"/>
              </a:rPr>
              <a:t> Uncompressing files before processing (on the large data set, it did not turn out to be feasible</a:t>
            </a:r>
            <a:r>
              <a:rPr lang="en-US" sz="900" baseline="0" dirty="0" smtClean="0">
                <a:latin typeface="Arial" pitchFamily="34" charset="0"/>
              </a:rPr>
              <a:t>)</a:t>
            </a:r>
            <a:endParaRPr lang="en-US" sz="900" baseline="0" dirty="0" smtClean="0">
              <a:latin typeface="Arial" pitchFamily="34" charset="0"/>
            </a:endParaRPr>
          </a:p>
          <a:p>
            <a:pPr marL="0" marR="0" indent="0" algn="l" defTabSz="914400" rtl="0" eaLnBrk="1" fontAlgn="base" latinLnBrk="0" hangingPunct="1">
              <a:lnSpc>
                <a:spcPct val="100000"/>
              </a:lnSpc>
              <a:spcBef>
                <a:spcPct val="20000"/>
              </a:spcBef>
              <a:spcAft>
                <a:spcPct val="0"/>
              </a:spcAft>
              <a:buClr>
                <a:srgbClr val="FF9900"/>
              </a:buClr>
              <a:buSzTx/>
              <a:buFontTx/>
              <a:buNone/>
              <a:tabLst/>
              <a:defRPr/>
            </a:pPr>
            <a:r>
              <a:rPr lang="en-US" sz="900" b="1" u="sng" baseline="0" dirty="0" smtClean="0">
                <a:latin typeface="Arial" pitchFamily="34" charset="0"/>
              </a:rPr>
              <a:t>What DID Work</a:t>
            </a:r>
            <a:r>
              <a:rPr lang="en-US" sz="900" baseline="0" dirty="0" smtClean="0">
                <a:latin typeface="Arial" pitchFamily="34" charset="0"/>
              </a:rPr>
              <a:t>:</a:t>
            </a:r>
          </a:p>
          <a:p>
            <a:pPr marL="0" marR="0" indent="0" algn="l" defTabSz="914400" rtl="0" eaLnBrk="1" fontAlgn="base" latinLnBrk="0" hangingPunct="1">
              <a:lnSpc>
                <a:spcPct val="100000"/>
              </a:lnSpc>
              <a:spcBef>
                <a:spcPct val="20000"/>
              </a:spcBef>
              <a:spcAft>
                <a:spcPct val="0"/>
              </a:spcAft>
              <a:buClr>
                <a:srgbClr val="FF9900"/>
              </a:buClr>
              <a:buSzTx/>
              <a:buFontTx/>
              <a:buChar char="-"/>
              <a:tabLst/>
              <a:defRPr/>
            </a:pPr>
            <a:r>
              <a:rPr lang="en-US" sz="900" baseline="0" dirty="0" smtClean="0">
                <a:latin typeface="Arial" pitchFamily="34" charset="0"/>
              </a:rPr>
              <a:t> </a:t>
            </a:r>
            <a:r>
              <a:rPr lang="en-US" sz="900" baseline="0" dirty="0" err="1" smtClean="0">
                <a:latin typeface="Arial" pitchFamily="34" charset="0"/>
              </a:rPr>
              <a:t>Ubuntu</a:t>
            </a:r>
            <a:r>
              <a:rPr lang="en-US" sz="900" baseline="0" dirty="0" smtClean="0">
                <a:latin typeface="Arial" pitchFamily="34" charset="0"/>
              </a:rPr>
              <a:t> machine with Four 2 GHz processors w/ 32 Gigs of RAM (and we use it)</a:t>
            </a:r>
          </a:p>
          <a:p>
            <a:pPr marL="0" marR="0" indent="0" algn="l" defTabSz="914400" rtl="0" eaLnBrk="1" fontAlgn="base" latinLnBrk="0" hangingPunct="1">
              <a:lnSpc>
                <a:spcPct val="100000"/>
              </a:lnSpc>
              <a:spcBef>
                <a:spcPct val="20000"/>
              </a:spcBef>
              <a:spcAft>
                <a:spcPct val="0"/>
              </a:spcAft>
              <a:buClr>
                <a:srgbClr val="FF9900"/>
              </a:buClr>
              <a:buSzTx/>
              <a:buFontTx/>
              <a:buChar char="-"/>
              <a:tabLst/>
              <a:defRPr/>
            </a:pPr>
            <a:r>
              <a:rPr lang="en-US" sz="900" baseline="0" dirty="0" smtClean="0">
                <a:latin typeface="Arial" pitchFamily="34" charset="0"/>
              </a:rPr>
              <a:t> RAID5 Fiber Channel accessed Disk array of 32 disks with usable capacity of 13 TB of disk space</a:t>
            </a:r>
          </a:p>
          <a:p>
            <a:pPr marL="0" marR="0" indent="0" algn="l" defTabSz="914400" rtl="0" eaLnBrk="1" fontAlgn="base" latinLnBrk="0" hangingPunct="1">
              <a:lnSpc>
                <a:spcPct val="100000"/>
              </a:lnSpc>
              <a:spcBef>
                <a:spcPct val="20000"/>
              </a:spcBef>
              <a:spcAft>
                <a:spcPct val="0"/>
              </a:spcAft>
              <a:buClr>
                <a:srgbClr val="FF9900"/>
              </a:buClr>
              <a:buSzTx/>
              <a:buFontTx/>
              <a:buChar char="-"/>
              <a:tabLst/>
              <a:defRPr/>
            </a:pPr>
            <a:r>
              <a:rPr lang="en-US" sz="900" baseline="0" dirty="0" smtClean="0">
                <a:latin typeface="Arial" pitchFamily="34" charset="0"/>
              </a:rPr>
              <a:t>C Program (took about 3 days to run)</a:t>
            </a:r>
          </a:p>
          <a:p>
            <a:pPr marL="0" marR="0" indent="0" algn="l" defTabSz="914400" rtl="0" eaLnBrk="1" fontAlgn="base" latinLnBrk="0" hangingPunct="1">
              <a:lnSpc>
                <a:spcPct val="100000"/>
              </a:lnSpc>
              <a:spcBef>
                <a:spcPct val="20000"/>
              </a:spcBef>
              <a:spcAft>
                <a:spcPct val="0"/>
              </a:spcAft>
              <a:buClr>
                <a:srgbClr val="FF9900"/>
              </a:buClr>
              <a:buSzTx/>
              <a:buFontTx/>
              <a:buNone/>
              <a:tabLst/>
              <a:defRPr/>
            </a:pPr>
            <a:r>
              <a:rPr lang="en-US" sz="900" baseline="0" dirty="0" smtClean="0">
                <a:latin typeface="Arial" pitchFamily="34" charset="0"/>
              </a:rPr>
              <a:t>	- Processed files compressed</a:t>
            </a:r>
          </a:p>
          <a:p>
            <a:pPr marL="0" marR="0" indent="0" algn="l" defTabSz="914400" rtl="0" eaLnBrk="1" fontAlgn="base" latinLnBrk="0" hangingPunct="1">
              <a:lnSpc>
                <a:spcPct val="100000"/>
              </a:lnSpc>
              <a:spcBef>
                <a:spcPct val="20000"/>
              </a:spcBef>
              <a:spcAft>
                <a:spcPct val="0"/>
              </a:spcAft>
              <a:buClr>
                <a:srgbClr val="FF9900"/>
              </a:buClr>
              <a:buSzTx/>
              <a:buFontTx/>
              <a:buNone/>
              <a:tabLst/>
              <a:defRPr/>
            </a:pPr>
            <a:r>
              <a:rPr lang="en-US" sz="900" baseline="0" dirty="0" smtClean="0">
                <a:latin typeface="Arial" pitchFamily="34" charset="0"/>
              </a:rPr>
              <a:t>	- Aggregated data in memory by IP, Request URL, User-Agent, Referrer, and 30 minute time block</a:t>
            </a:r>
          </a:p>
          <a:p>
            <a:pPr marL="0" marR="0" indent="0" algn="l" defTabSz="914400" rtl="0" eaLnBrk="1" fontAlgn="base" latinLnBrk="0" hangingPunct="1">
              <a:lnSpc>
                <a:spcPct val="100000"/>
              </a:lnSpc>
              <a:spcBef>
                <a:spcPct val="20000"/>
              </a:spcBef>
              <a:spcAft>
                <a:spcPct val="0"/>
              </a:spcAft>
              <a:buClr>
                <a:srgbClr val="FF9900"/>
              </a:buClr>
              <a:buSzTx/>
              <a:buFontTx/>
              <a:buNone/>
              <a:tabLst/>
              <a:defRPr/>
            </a:pPr>
            <a:r>
              <a:rPr lang="en-US" sz="900" baseline="0" dirty="0" smtClean="0">
                <a:latin typeface="Arial" pitchFamily="34" charset="0"/>
              </a:rPr>
              <a:t>	- Broke down initial data aggregation into multiple processor to utilize all 4 CPU’s </a:t>
            </a:r>
            <a:r>
              <a:rPr lang="en-US" sz="900" baseline="0" dirty="0" smtClean="0">
                <a:latin typeface="Arial" pitchFamily="34" charset="0"/>
              </a:rPr>
              <a:t>simultaneously</a:t>
            </a:r>
            <a:endParaRPr lang="en-US" sz="900" baseline="0" dirty="0" smtClean="0">
              <a:latin typeface="Arial" pitchFamily="34" charset="0"/>
            </a:endParaRPr>
          </a:p>
          <a:p>
            <a:pPr marL="0" marR="0" indent="0" algn="l" defTabSz="914400" rtl="0" eaLnBrk="1" fontAlgn="base" latinLnBrk="0" hangingPunct="1">
              <a:lnSpc>
                <a:spcPct val="100000"/>
              </a:lnSpc>
              <a:spcBef>
                <a:spcPct val="20000"/>
              </a:spcBef>
              <a:spcAft>
                <a:spcPct val="0"/>
              </a:spcAft>
              <a:buClr>
                <a:srgbClr val="FF9900"/>
              </a:buClr>
              <a:buSzTx/>
              <a:buFontTx/>
              <a:buChar char="-"/>
              <a:tabLst/>
              <a:defRPr/>
            </a:pPr>
            <a:r>
              <a:rPr lang="en-US" sz="900" baseline="0" dirty="0" smtClean="0">
                <a:latin typeface="Arial" pitchFamily="34" charset="0"/>
              </a:rPr>
              <a:t>Load raw aggregated data into tables (pretty fast for the 500M rows)</a:t>
            </a:r>
          </a:p>
          <a:p>
            <a:pPr marL="0" marR="0" indent="0" algn="l" defTabSz="914400" rtl="0" eaLnBrk="1" fontAlgn="base" latinLnBrk="0" hangingPunct="1">
              <a:lnSpc>
                <a:spcPct val="100000"/>
              </a:lnSpc>
              <a:spcBef>
                <a:spcPct val="20000"/>
              </a:spcBef>
              <a:spcAft>
                <a:spcPct val="0"/>
              </a:spcAft>
              <a:buClr>
                <a:srgbClr val="FF9900"/>
              </a:buClr>
              <a:buSzTx/>
              <a:buFontTx/>
              <a:buChar char="-"/>
              <a:tabLst/>
              <a:defRPr/>
            </a:pPr>
            <a:r>
              <a:rPr lang="en-US" sz="900" baseline="0" dirty="0" smtClean="0">
                <a:latin typeface="Arial" pitchFamily="34" charset="0"/>
              </a:rPr>
              <a:t> Final data aggregation of duplicate 30 minute blocks to account for fact that data might not have been fully </a:t>
            </a:r>
            <a:r>
              <a:rPr lang="en-US" sz="900" baseline="0" dirty="0" smtClean="0">
                <a:latin typeface="Arial" pitchFamily="34" charset="0"/>
              </a:rPr>
              <a:t>sorted</a:t>
            </a:r>
            <a:endParaRPr lang="en-US" sz="900" baseline="0" dirty="0" smtClean="0">
              <a:latin typeface="Arial" pitchFamily="34" charset="0"/>
            </a:endParaRPr>
          </a:p>
          <a:p>
            <a:pPr marL="0" marR="0" indent="0" algn="l" defTabSz="914400" rtl="0" eaLnBrk="1" fontAlgn="base" latinLnBrk="0" hangingPunct="1">
              <a:lnSpc>
                <a:spcPct val="100000"/>
              </a:lnSpc>
              <a:spcBef>
                <a:spcPct val="20000"/>
              </a:spcBef>
              <a:spcAft>
                <a:spcPct val="0"/>
              </a:spcAft>
              <a:buClr>
                <a:srgbClr val="FF9900"/>
              </a:buClr>
              <a:buSzTx/>
              <a:buFontTx/>
              <a:buNone/>
              <a:tabLst/>
              <a:defRPr/>
            </a:pPr>
            <a:r>
              <a:rPr lang="en-US" sz="900" b="1" u="sng" baseline="0" dirty="0" smtClean="0">
                <a:latin typeface="Arial" pitchFamily="34" charset="0"/>
              </a:rPr>
              <a:t>Tips</a:t>
            </a:r>
            <a:r>
              <a:rPr lang="en-US" sz="900" baseline="0" dirty="0" smtClean="0">
                <a:latin typeface="Arial" pitchFamily="34" charset="0"/>
              </a:rPr>
              <a:t>:</a:t>
            </a:r>
          </a:p>
          <a:p>
            <a:pPr marL="0" marR="0" indent="0" algn="l" defTabSz="914400" rtl="0" eaLnBrk="1" fontAlgn="base" latinLnBrk="0" hangingPunct="1">
              <a:lnSpc>
                <a:spcPct val="100000"/>
              </a:lnSpc>
              <a:spcBef>
                <a:spcPct val="20000"/>
              </a:spcBef>
              <a:spcAft>
                <a:spcPct val="0"/>
              </a:spcAft>
              <a:buClr>
                <a:srgbClr val="FF9900"/>
              </a:buClr>
              <a:buSzTx/>
              <a:buFontTx/>
              <a:buChar char="-"/>
              <a:tabLst/>
              <a:defRPr/>
            </a:pPr>
            <a:r>
              <a:rPr lang="en-US" sz="900" baseline="0" dirty="0" smtClean="0">
                <a:latin typeface="Arial" pitchFamily="34" charset="0"/>
              </a:rPr>
              <a:t> Add indexes after data is loaded</a:t>
            </a:r>
          </a:p>
          <a:p>
            <a:pPr marL="0" marR="0" indent="0" algn="l" defTabSz="914400" rtl="0" eaLnBrk="1" fontAlgn="base" latinLnBrk="0" hangingPunct="1">
              <a:lnSpc>
                <a:spcPct val="100000"/>
              </a:lnSpc>
              <a:spcBef>
                <a:spcPct val="20000"/>
              </a:spcBef>
              <a:spcAft>
                <a:spcPct val="0"/>
              </a:spcAft>
              <a:buClr>
                <a:srgbClr val="FF9900"/>
              </a:buClr>
              <a:buSzTx/>
              <a:buFontTx/>
              <a:buChar char="-"/>
              <a:tabLst/>
              <a:defRPr/>
            </a:pPr>
            <a:r>
              <a:rPr lang="en-US" sz="900" baseline="0" dirty="0" smtClean="0">
                <a:latin typeface="Arial" pitchFamily="34" charset="0"/>
              </a:rPr>
              <a:t> Tokenize repeated data for speedier queries (like URL’s, UA, IP’s)</a:t>
            </a:r>
          </a:p>
          <a:p>
            <a:pPr marL="0" marR="0" indent="0" algn="l" defTabSz="914400" rtl="0" eaLnBrk="1" fontAlgn="base" latinLnBrk="0" hangingPunct="1">
              <a:lnSpc>
                <a:spcPct val="100000"/>
              </a:lnSpc>
              <a:spcBef>
                <a:spcPct val="20000"/>
              </a:spcBef>
              <a:spcAft>
                <a:spcPct val="0"/>
              </a:spcAft>
              <a:buClr>
                <a:srgbClr val="FF9900"/>
              </a:buClr>
              <a:buSzTx/>
              <a:buFontTx/>
              <a:buChar char="-"/>
              <a:tabLst/>
              <a:defRPr/>
            </a:pPr>
            <a:r>
              <a:rPr lang="en-US" sz="900" baseline="0" dirty="0" smtClean="0">
                <a:latin typeface="Arial" pitchFamily="34" charset="0"/>
              </a:rPr>
              <a:t>  Get lots of RAM, CPU, and disk storage, and leverage the first two heavily.</a:t>
            </a:r>
          </a:p>
          <a:p>
            <a:pPr marL="0" marR="0" indent="0" algn="l" defTabSz="914400" rtl="0" eaLnBrk="1" fontAlgn="base" latinLnBrk="0" hangingPunct="1">
              <a:lnSpc>
                <a:spcPct val="100000"/>
              </a:lnSpc>
              <a:spcBef>
                <a:spcPct val="20000"/>
              </a:spcBef>
              <a:spcAft>
                <a:spcPct val="0"/>
              </a:spcAft>
              <a:buClr>
                <a:srgbClr val="FF9900"/>
              </a:buClr>
              <a:buSzTx/>
              <a:buFontTx/>
              <a:buChar char="-"/>
              <a:tabLst/>
              <a:defRPr/>
            </a:pPr>
            <a:r>
              <a:rPr lang="en-US" sz="900" baseline="0" dirty="0" smtClean="0">
                <a:latin typeface="Arial" pitchFamily="34" charset="0"/>
              </a:rPr>
              <a:t>  Script for easy recreation of process and data </a:t>
            </a:r>
            <a:r>
              <a:rPr lang="en-US" sz="900" baseline="0" dirty="0" smtClean="0">
                <a:latin typeface="Arial" pitchFamily="34" charset="0"/>
              </a:rPr>
              <a:t>structures</a:t>
            </a:r>
            <a:endParaRPr lang="en-US" sz="900" baseline="0" dirty="0" smtClean="0">
              <a:latin typeface="Arial" pitchFamily="34" charset="0"/>
            </a:endParaRPr>
          </a:p>
          <a:p>
            <a:pPr marL="0" marR="0" indent="0" algn="l" defTabSz="914400" rtl="0" eaLnBrk="1" fontAlgn="base" latinLnBrk="0" hangingPunct="1">
              <a:lnSpc>
                <a:spcPct val="100000"/>
              </a:lnSpc>
              <a:spcBef>
                <a:spcPct val="20000"/>
              </a:spcBef>
              <a:spcAft>
                <a:spcPct val="0"/>
              </a:spcAft>
              <a:buClr>
                <a:srgbClr val="FF9900"/>
              </a:buClr>
              <a:buSzTx/>
              <a:buFontTx/>
              <a:buNone/>
              <a:tabLst/>
              <a:defRPr/>
            </a:pPr>
            <a:r>
              <a:rPr lang="en-US" sz="900" b="1" u="sng" baseline="0" dirty="0" smtClean="0">
                <a:latin typeface="Arial" pitchFamily="34" charset="0"/>
              </a:rPr>
              <a:t>Future</a:t>
            </a:r>
            <a:r>
              <a:rPr lang="en-US" sz="900" baseline="0" dirty="0" smtClean="0">
                <a:latin typeface="Arial" pitchFamily="34" charset="0"/>
              </a:rPr>
              <a:t>:</a:t>
            </a:r>
          </a:p>
          <a:p>
            <a:pPr marL="0" marR="0" indent="0" algn="l" defTabSz="914400" rtl="0" eaLnBrk="1" fontAlgn="base" latinLnBrk="0" hangingPunct="1">
              <a:lnSpc>
                <a:spcPct val="100000"/>
              </a:lnSpc>
              <a:spcBef>
                <a:spcPct val="20000"/>
              </a:spcBef>
              <a:spcAft>
                <a:spcPct val="0"/>
              </a:spcAft>
              <a:buClr>
                <a:srgbClr val="FF9900"/>
              </a:buClr>
              <a:buSzTx/>
              <a:buFontTx/>
              <a:buNone/>
              <a:tabLst/>
              <a:defRPr/>
            </a:pPr>
            <a:r>
              <a:rPr lang="en-US" sz="900" baseline="0" dirty="0" smtClean="0">
                <a:latin typeface="Arial" pitchFamily="34" charset="0"/>
              </a:rPr>
              <a:t>- We know we can optimize our disk configuration further for the DB usage of disk, but has not been critical </a:t>
            </a:r>
            <a:r>
              <a:rPr lang="en-US" sz="900" baseline="0" dirty="0" smtClean="0">
                <a:latin typeface="Arial" pitchFamily="34" charset="0"/>
              </a:rPr>
              <a:t>yet</a:t>
            </a:r>
            <a:endParaRPr lang="en-US" sz="900" dirty="0" smtClean="0">
              <a:latin typeface="Arial" pitchFamily="34" charset="0"/>
            </a:endParaRPr>
          </a:p>
          <a:p>
            <a:pPr eaLnBrk="1" hangingPunct="1">
              <a:spcBef>
                <a:spcPct val="20000"/>
              </a:spcBef>
              <a:buClr>
                <a:srgbClr val="FF9900"/>
              </a:buClr>
            </a:pPr>
            <a:endParaRPr lang="en-US" sz="900"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1752" y="8831263"/>
            <a:ext cx="3037031" cy="463550"/>
          </a:xfrm>
          <a:prstGeom prst="rect">
            <a:avLst/>
          </a:prstGeom>
          <a:noFill/>
          <a:ln w="9525">
            <a:noFill/>
            <a:miter lim="800000"/>
            <a:headEnd/>
            <a:tailEnd/>
          </a:ln>
        </p:spPr>
        <p:txBody>
          <a:bodyPr lIns="93013" tIns="46506" rIns="93013" bIns="46506" anchor="b"/>
          <a:lstStyle/>
          <a:p>
            <a:pPr algn="r" defTabSz="930275"/>
            <a:fld id="{CC9F4FB9-6464-4B62-A8DE-AEC2A3FF5B94}" type="slidenum">
              <a:rPr lang="en-US" sz="1200"/>
              <a:pPr algn="r" defTabSz="930275"/>
              <a:t>19</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spcBef>
                <a:spcPct val="20000"/>
              </a:spcBef>
              <a:buClr>
                <a:srgbClr val="FF9900"/>
              </a:buClr>
              <a:buFont typeface="Arial" pitchFamily="34" charset="0"/>
              <a:buChar char="•"/>
            </a:pPr>
            <a:r>
              <a:rPr lang="en-US" sz="900" dirty="0" smtClean="0">
                <a:latin typeface="Arial" pitchFamily="34" charset="0"/>
              </a:rPr>
              <a:t>Mobile Threat</a:t>
            </a:r>
            <a:r>
              <a:rPr lang="en-US" sz="900" baseline="0" dirty="0" smtClean="0">
                <a:latin typeface="Arial" pitchFamily="34" charset="0"/>
              </a:rPr>
              <a:t> Sources</a:t>
            </a:r>
            <a:r>
              <a:rPr lang="en-US" sz="900" dirty="0" smtClean="0">
                <a:latin typeface="Arial" pitchFamily="34" charset="0"/>
              </a:rPr>
              <a:t> Increasing</a:t>
            </a:r>
          </a:p>
          <a:p>
            <a:pPr eaLnBrk="1" hangingPunct="1">
              <a:spcBef>
                <a:spcPct val="20000"/>
              </a:spcBef>
              <a:buClr>
                <a:srgbClr val="FF9900"/>
              </a:buClr>
              <a:buFont typeface="Arial" pitchFamily="34" charset="0"/>
              <a:buChar char="•"/>
            </a:pPr>
            <a:r>
              <a:rPr lang="en-US" sz="900" dirty="0" smtClean="0">
                <a:latin typeface="Arial" pitchFamily="34" charset="0"/>
              </a:rPr>
              <a:t>Application</a:t>
            </a:r>
            <a:r>
              <a:rPr lang="en-US" sz="900" baseline="0" dirty="0" smtClean="0">
                <a:latin typeface="Arial" pitchFamily="34" charset="0"/>
              </a:rPr>
              <a:t> Layer Attacks Increasing (WAF)</a:t>
            </a:r>
          </a:p>
          <a:p>
            <a:pPr eaLnBrk="1" hangingPunct="1">
              <a:spcBef>
                <a:spcPct val="20000"/>
              </a:spcBef>
              <a:buClr>
                <a:srgbClr val="FF9900"/>
              </a:buClr>
              <a:buFont typeface="Arial" pitchFamily="34" charset="0"/>
              <a:buChar char="•"/>
            </a:pPr>
            <a:r>
              <a:rPr lang="en-US" sz="900" baseline="0" dirty="0" smtClean="0">
                <a:latin typeface="Arial" pitchFamily="34" charset="0"/>
              </a:rPr>
              <a:t>More sophisticated Attacks that combine multiple attack vectors and trickier signatures to identify</a:t>
            </a:r>
          </a:p>
          <a:p>
            <a:pPr eaLnBrk="1" hangingPunct="1">
              <a:spcBef>
                <a:spcPct val="20000"/>
              </a:spcBef>
              <a:buClr>
                <a:srgbClr val="FF9900"/>
              </a:buClr>
              <a:buFont typeface="Arial" pitchFamily="34" charset="0"/>
              <a:buChar char="•"/>
            </a:pPr>
            <a:r>
              <a:rPr lang="en-US" sz="900" baseline="0" dirty="0" err="1" smtClean="0">
                <a:latin typeface="Arial" pitchFamily="34" charset="0"/>
              </a:rPr>
              <a:t>TrustedSource</a:t>
            </a:r>
            <a:r>
              <a:rPr lang="en-US" sz="900" baseline="0" dirty="0" smtClean="0">
                <a:latin typeface="Arial" pitchFamily="34" charset="0"/>
              </a:rPr>
              <a:t> </a:t>
            </a:r>
            <a:r>
              <a:rPr lang="en-US" sz="900" baseline="0" dirty="0" err="1" smtClean="0">
                <a:latin typeface="Arial" pitchFamily="34" charset="0"/>
              </a:rPr>
              <a:t>Heurestics</a:t>
            </a:r>
            <a:r>
              <a:rPr lang="en-US" sz="900" baseline="0" dirty="0" smtClean="0">
                <a:latin typeface="Arial" pitchFamily="34" charset="0"/>
              </a:rPr>
              <a:t> Added into the mix for </a:t>
            </a:r>
            <a:r>
              <a:rPr lang="en-US" sz="900" baseline="0" dirty="0" smtClean="0">
                <a:latin typeface="Arial" pitchFamily="34" charset="0"/>
              </a:rPr>
              <a:t>mitigation</a:t>
            </a:r>
          </a:p>
          <a:p>
            <a:pPr eaLnBrk="1" hangingPunct="1">
              <a:spcBef>
                <a:spcPct val="20000"/>
              </a:spcBef>
              <a:buClr>
                <a:srgbClr val="FF9900"/>
              </a:buClr>
              <a:buFont typeface="Arial" pitchFamily="34" charset="0"/>
              <a:buChar char="•"/>
            </a:pPr>
            <a:r>
              <a:rPr lang="en-US" sz="900" baseline="0" dirty="0" smtClean="0">
                <a:latin typeface="Arial" pitchFamily="34" charset="0"/>
              </a:rPr>
              <a:t> Automatic rate limiting traffic from IP’s consuming too many resources</a:t>
            </a:r>
          </a:p>
          <a:p>
            <a:pPr eaLnBrk="1" hangingPunct="1">
              <a:spcBef>
                <a:spcPct val="20000"/>
              </a:spcBef>
              <a:buClr>
                <a:srgbClr val="FF9900"/>
              </a:buClr>
              <a:buFont typeface="Arial" pitchFamily="34" charset="0"/>
              <a:buChar char="•"/>
            </a:pPr>
            <a:r>
              <a:rPr lang="en-US" sz="900" baseline="0" dirty="0" smtClean="0">
                <a:latin typeface="Arial" pitchFamily="34" charset="0"/>
              </a:rPr>
              <a:t> People services to help mitigate and stay ahead in the arms race  (be better prepared and make others look like better targets)</a:t>
            </a:r>
            <a:endParaRPr lang="en-US" sz="900" baseline="0" dirty="0" smtClean="0">
              <a:latin typeface="Arial" pitchFamily="34" charset="0"/>
            </a:endParaRPr>
          </a:p>
          <a:p>
            <a:pPr eaLnBrk="1" hangingPunct="1">
              <a:spcBef>
                <a:spcPct val="20000"/>
              </a:spcBef>
              <a:buClr>
                <a:srgbClr val="FF9900"/>
              </a:buClr>
            </a:pPr>
            <a:endParaRPr lang="en-US" sz="900" baseline="0" dirty="0" smtClean="0">
              <a:latin typeface="Arial" pitchFamily="34" charset="0"/>
            </a:endParaRPr>
          </a:p>
          <a:p>
            <a:pPr>
              <a:defRPr/>
            </a:pPr>
            <a:r>
              <a:rPr lang="en-US" sz="900" dirty="0" smtClean="0"/>
              <a:t> Defenses within the DMZ are No Longer Sufficient</a:t>
            </a:r>
          </a:p>
          <a:p>
            <a:pPr lvl="1">
              <a:defRPr/>
            </a:pPr>
            <a:r>
              <a:rPr lang="en-US" sz="900" i="1" dirty="0" smtClean="0"/>
              <a:t>Distributed Threat </a:t>
            </a:r>
            <a:r>
              <a:rPr lang="en-US" sz="900" i="1" u="sng" dirty="0" smtClean="0"/>
              <a:t>Requires</a:t>
            </a:r>
            <a:r>
              <a:rPr lang="en-US" sz="900" i="1" dirty="0" smtClean="0"/>
              <a:t> a Distributed Mitigation</a:t>
            </a:r>
          </a:p>
          <a:p>
            <a:pPr lvl="1">
              <a:defRPr/>
            </a:pPr>
            <a:r>
              <a:rPr lang="en-US" sz="900" i="1" dirty="0" smtClean="0"/>
              <a:t>Shared Risk to the DMZ</a:t>
            </a:r>
            <a:br>
              <a:rPr lang="en-US" sz="900" i="1" dirty="0" smtClean="0"/>
            </a:br>
            <a:endParaRPr lang="en-US" sz="900" dirty="0" smtClean="0"/>
          </a:p>
          <a:p>
            <a:pPr marL="457200" indent="-457200">
              <a:defRPr/>
            </a:pPr>
            <a:r>
              <a:rPr lang="en-US" sz="900" dirty="0" smtClean="0"/>
              <a:t>Separate Web Infrastructure from other Services</a:t>
            </a:r>
          </a:p>
          <a:p>
            <a:pPr marL="857250" lvl="1" indent="-457200">
              <a:defRPr/>
            </a:pPr>
            <a:r>
              <a:rPr lang="en-US" sz="900" dirty="0" smtClean="0"/>
              <a:t>Akamai ITC Security to Frontend your Web Infrastructure</a:t>
            </a:r>
            <a:br>
              <a:rPr lang="en-US" sz="900" dirty="0" smtClean="0"/>
            </a:br>
            <a:endParaRPr lang="en-US" sz="900" dirty="0" smtClean="0"/>
          </a:p>
          <a:p>
            <a:pPr marL="457200" indent="-457200">
              <a:defRPr/>
            </a:pPr>
            <a:r>
              <a:rPr lang="en-US" sz="900" dirty="0" smtClean="0"/>
              <a:t>Identify Critical &amp; Non-Critical Applications</a:t>
            </a:r>
          </a:p>
          <a:p>
            <a:pPr marL="857250" lvl="1" indent="-457200">
              <a:defRPr/>
            </a:pPr>
            <a:endParaRPr lang="en-US" sz="900" dirty="0" smtClean="0"/>
          </a:p>
          <a:p>
            <a:pPr marL="457200" indent="-457200">
              <a:defRPr/>
            </a:pPr>
            <a:r>
              <a:rPr lang="en-US" sz="900" dirty="0" smtClean="0"/>
              <a:t>Integrate with the Security Operations Center (SOC) </a:t>
            </a:r>
          </a:p>
          <a:p>
            <a:pPr marL="914400" lvl="1" indent="-457200">
              <a:defRPr/>
            </a:pPr>
            <a:r>
              <a:rPr lang="en-US" sz="900" dirty="0" smtClean="0"/>
              <a:t>Develop a Playbook</a:t>
            </a:r>
          </a:p>
          <a:p>
            <a:pPr marL="914400" lvl="1" indent="-457200">
              <a:defRPr/>
            </a:pPr>
            <a:r>
              <a:rPr lang="en-US" sz="900" dirty="0" smtClean="0"/>
              <a:t>Share Key Player Contacts</a:t>
            </a:r>
          </a:p>
          <a:p>
            <a:pPr marL="914400" lvl="1" indent="-457200">
              <a:defRPr/>
            </a:pPr>
            <a:r>
              <a:rPr lang="en-US" sz="900" dirty="0" smtClean="0"/>
              <a:t>Run Tabletop Exercises</a:t>
            </a:r>
            <a:endParaRPr lang="en-US" sz="900"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C7CDE12-B036-46F8-B1FD-66371F49318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0C39844-BCE9-4667-A92D-BB47EC3F6BFC}" type="slidenum">
              <a:rPr lang="en-US" smtClean="0">
                <a:latin typeface="Arial" pitchFamily="34" charset="0"/>
              </a:rPr>
              <a:pPr/>
              <a:t>20</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xfrm>
            <a:off x="1181100" y="693738"/>
            <a:ext cx="4651375" cy="3489325"/>
          </a:xfrm>
          <a:ln/>
        </p:spPr>
      </p:sp>
      <p:sp>
        <p:nvSpPr>
          <p:cNvPr id="55300" name="Rectangle 3"/>
          <p:cNvSpPr>
            <a:spLocks noGrp="1" noChangeArrowheads="1"/>
          </p:cNvSpPr>
          <p:nvPr>
            <p:ph type="body" idx="1"/>
          </p:nvPr>
        </p:nvSpPr>
        <p:spPr>
          <a:xfrm>
            <a:off x="698614" y="4414839"/>
            <a:ext cx="5614788" cy="4187825"/>
          </a:xfrm>
          <a:noFill/>
          <a:ln/>
        </p:spPr>
        <p:txBody>
          <a:bodyPr lIns="92192" tIns="46099" rIns="92192" bIns="46099"/>
          <a:lstStyle/>
          <a:p>
            <a:pPr eaLnBrk="1" hangingPunct="1">
              <a:lnSpc>
                <a:spcPct val="90000"/>
              </a:lnSpc>
            </a:pPr>
            <a:r>
              <a:rPr lang="en-US" dirty="0" smtClean="0">
                <a:latin typeface="Arial" pitchFamily="34" charset="0"/>
              </a:rPr>
              <a:t>Available for Q&amp;A and group discussion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35063" y="687388"/>
            <a:ext cx="4681537" cy="3511550"/>
          </a:xfrm>
          <a:ln/>
        </p:spPr>
      </p:sp>
      <p:sp>
        <p:nvSpPr>
          <p:cNvPr id="43011" name="Rectangle 3"/>
          <p:cNvSpPr>
            <a:spLocks noGrp="1" noChangeArrowheads="1"/>
          </p:cNvSpPr>
          <p:nvPr>
            <p:ph type="body" idx="1"/>
          </p:nvPr>
        </p:nvSpPr>
        <p:spPr>
          <a:xfrm>
            <a:off x="915314" y="4427539"/>
            <a:ext cx="5195944" cy="4198937"/>
          </a:xfrm>
          <a:noFill/>
          <a:ln/>
        </p:spPr>
        <p:txBody>
          <a:bodyPr/>
          <a:lstStyle/>
          <a:p>
            <a:r>
              <a:rPr lang="en-US" b="1" smtClean="0">
                <a:latin typeface="Verdana" pitchFamily="34" charset="0"/>
              </a:rPr>
              <a:t>Leveraging the Cloud For Security</a:t>
            </a:r>
            <a:endParaRPr lang="en-US" smtClean="0">
              <a:latin typeface="Verdana" pitchFamily="34" charset="0"/>
            </a:endParaRPr>
          </a:p>
          <a:p>
            <a:r>
              <a:rPr lang="en-US" smtClean="0">
                <a:latin typeface="Verdana" pitchFamily="34" charset="0"/>
              </a:rPr>
              <a:t>A Platform </a:t>
            </a:r>
            <a:r>
              <a:rPr lang="en-US" b="1" i="1" u="sng" smtClean="0">
                <a:latin typeface="Verdana" pitchFamily="34" charset="0"/>
              </a:rPr>
              <a:t>Built with Defense In Mind </a:t>
            </a:r>
            <a:endParaRPr lang="en-US" smtClean="0">
              <a:latin typeface="Verdana" pitchFamily="34" charset="0"/>
            </a:endParaRPr>
          </a:p>
          <a:p>
            <a:r>
              <a:rPr lang="en-US" smtClean="0">
                <a:latin typeface="Verdana" pitchFamily="34" charset="0"/>
              </a:rPr>
              <a:t>Comprehensive Security Capabilities from the </a:t>
            </a:r>
            <a:r>
              <a:rPr lang="en-US" b="1" i="1" u="sng" smtClean="0">
                <a:latin typeface="Verdana" pitchFamily="34" charset="0"/>
              </a:rPr>
              <a:t>IP level to, to DNS, to  Application Layer 7 Inspection</a:t>
            </a:r>
            <a:endParaRPr lang="en-US" smtClean="0">
              <a:latin typeface="Verdana" pitchFamily="34" charset="0"/>
            </a:endParaRPr>
          </a:p>
          <a:p>
            <a:r>
              <a:rPr lang="en-US" b="1" i="1" u="sng" smtClean="0">
                <a:latin typeface="Verdana" pitchFamily="34" charset="0"/>
              </a:rPr>
              <a:t>Expanding </a:t>
            </a:r>
            <a:r>
              <a:rPr lang="en-US" smtClean="0">
                <a:latin typeface="Verdana" pitchFamily="34" charset="0"/>
              </a:rPr>
              <a:t>Platform of Cloud based </a:t>
            </a:r>
            <a:r>
              <a:rPr lang="en-US" b="1" i="1" u="sng" smtClean="0">
                <a:latin typeface="Verdana" pitchFamily="34" charset="0"/>
              </a:rPr>
              <a:t>capabilities</a:t>
            </a:r>
            <a:endParaRPr lang="en-US" smtClean="0">
              <a:latin typeface="Verdana" pitchFamily="34" charset="0"/>
            </a:endParaRPr>
          </a:p>
          <a:p>
            <a:r>
              <a:rPr lang="en-US" b="1" i="1" u="sng" smtClean="0">
                <a:latin typeface="Verdana" pitchFamily="34" charset="0"/>
              </a:rPr>
              <a:t>Good Security and Risk Management are NOT JUST about technology</a:t>
            </a:r>
            <a:r>
              <a:rPr lang="en-US" smtClean="0">
                <a:latin typeface="Verdana" pitchFamily="34" charset="0"/>
              </a:rPr>
              <a:t>, but require </a:t>
            </a:r>
            <a:r>
              <a:rPr lang="en-US" b="1" i="1" u="sng" smtClean="0">
                <a:latin typeface="Verdana" pitchFamily="34" charset="0"/>
              </a:rPr>
              <a:t>Situational Awareness, Compliance, Availability</a:t>
            </a:r>
            <a:r>
              <a:rPr lang="en-US" smtClean="0">
                <a:latin typeface="Verdana" pitchFamily="34" charset="0"/>
              </a:rPr>
              <a:t>, and </a:t>
            </a:r>
            <a:r>
              <a:rPr lang="en-US" b="1" i="1" u="sng" smtClean="0">
                <a:latin typeface="Verdana" pitchFamily="34" charset="0"/>
              </a:rPr>
              <a:t>Performance</a:t>
            </a:r>
            <a:r>
              <a:rPr lang="en-US" smtClean="0">
                <a:latin typeface="Verdana" pitchFamily="34" charset="0"/>
              </a:rPr>
              <a:t>. </a:t>
            </a:r>
          </a:p>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33475" y="684213"/>
            <a:ext cx="4686300" cy="3514725"/>
          </a:xfrm>
          <a:ln/>
        </p:spPr>
      </p:sp>
      <p:sp>
        <p:nvSpPr>
          <p:cNvPr id="44035" name="Rectangle 3"/>
          <p:cNvSpPr>
            <a:spLocks noGrp="1" noChangeArrowheads="1"/>
          </p:cNvSpPr>
          <p:nvPr>
            <p:ph type="body" idx="1"/>
          </p:nvPr>
        </p:nvSpPr>
        <p:spPr>
          <a:xfrm>
            <a:off x="916932" y="4427538"/>
            <a:ext cx="5195943" cy="4200525"/>
          </a:xfrm>
          <a:noFill/>
          <a:ln/>
        </p:spPr>
        <p:txBody>
          <a:bodyPr lIns="93740" tIns="46869" rIns="93740" bIns="46869"/>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latin typeface="Arial" pitchFamily="34" charset="0"/>
            </a:endParaRPr>
          </a:p>
        </p:txBody>
      </p:sp>
      <p:sp>
        <p:nvSpPr>
          <p:cNvPr id="45060" name="Slide Number Placeholder 3"/>
          <p:cNvSpPr>
            <a:spLocks noGrp="1"/>
          </p:cNvSpPr>
          <p:nvPr>
            <p:ph type="sldNum" sz="quarter" idx="5"/>
          </p:nvPr>
        </p:nvSpPr>
        <p:spPr>
          <a:noFill/>
        </p:spPr>
        <p:txBody>
          <a:bodyPr/>
          <a:lstStyle/>
          <a:p>
            <a:fld id="{1AD15FBF-9EBA-40CE-BABC-F0FAF4564E73}" type="slidenum">
              <a:rPr lang="en-US" smtClean="0">
                <a:latin typeface="Arial" pitchFamily="34" charset="0"/>
              </a:rPr>
              <a:pPr/>
              <a:t>23</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latin typeface="Verdana" pitchFamily="34" charset="0"/>
              </a:rPr>
              <a:t>As you all know, IT Infrastructure Risks can </a:t>
            </a:r>
            <a:r>
              <a:rPr lang="en-US" b="1" i="1" u="sng" smtClean="0">
                <a:latin typeface="Verdana" pitchFamily="34" charset="0"/>
              </a:rPr>
              <a:t>come in many different forms</a:t>
            </a:r>
            <a:endParaRPr lang="en-US" smtClean="0">
              <a:latin typeface="Verdana" pitchFamily="34" charset="0"/>
            </a:endParaRPr>
          </a:p>
          <a:p>
            <a:r>
              <a:rPr lang="en-US" smtClean="0">
                <a:latin typeface="Verdana" pitchFamily="34" charset="0"/>
              </a:rPr>
              <a:t>Natural Disaster, hurricanes….earthquakes, tsunami…</a:t>
            </a:r>
          </a:p>
          <a:p>
            <a:r>
              <a:rPr lang="en-US" smtClean="0">
                <a:latin typeface="Verdana" pitchFamily="34" charset="0"/>
              </a:rPr>
              <a:t>Flash crowds resulting from Geopolitcal events, major product or software releases</a:t>
            </a:r>
          </a:p>
          <a:p>
            <a:r>
              <a:rPr lang="en-US" smtClean="0">
                <a:latin typeface="Verdana" pitchFamily="34" charset="0"/>
              </a:rPr>
              <a:t>OR Malicious and Intentional Attacks (Kinetic, or non-kinetic Malware, Viruses, DoS attacks, etc.)</a:t>
            </a:r>
          </a:p>
          <a:p>
            <a:r>
              <a:rPr lang="en-US" smtClean="0">
                <a:latin typeface="Verdana" pitchFamily="34" charset="0"/>
              </a:rPr>
              <a:t>…</a:t>
            </a:r>
          </a:p>
          <a:p>
            <a:r>
              <a:rPr lang="en-US" b="1" i="1" smtClean="0">
                <a:latin typeface="Verdana" pitchFamily="34" charset="0"/>
              </a:rPr>
              <a:t>THESE RISKS ARE REAL, AND THEY ARE NOT GOING AWAY</a:t>
            </a:r>
            <a:endParaRPr lang="en-US" smtClean="0">
              <a:latin typeface="Verdana" pitchFamily="34" charset="0"/>
            </a:endParaRPr>
          </a:p>
        </p:txBody>
      </p:sp>
      <p:sp>
        <p:nvSpPr>
          <p:cNvPr id="33796" name="Slide Number Placeholder 3"/>
          <p:cNvSpPr>
            <a:spLocks noGrp="1"/>
          </p:cNvSpPr>
          <p:nvPr>
            <p:ph type="sldNum" sz="quarter" idx="5"/>
          </p:nvPr>
        </p:nvSpPr>
        <p:spPr>
          <a:noFill/>
        </p:spPr>
        <p:txBody>
          <a:bodyPr/>
          <a:lstStyle/>
          <a:p>
            <a:fld id="{88F4D888-8B24-46E9-81B3-AEAA9BD09F5C}" type="slidenum">
              <a:rPr lang="en-US" smtClean="0">
                <a:latin typeface="Arial" pitchFamily="34" charset="0"/>
              </a:rPr>
              <a:pPr/>
              <a:t>3</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latin typeface="Verdana" pitchFamily="34" charset="0"/>
              </a:rPr>
              <a:t>Reputation &amp; Brand – Extremely valuable even in the public sector</a:t>
            </a:r>
          </a:p>
          <a:p>
            <a:r>
              <a:rPr lang="en-US" smtClean="0">
                <a:latin typeface="Verdana" pitchFamily="34" charset="0"/>
              </a:rPr>
              <a:t>Dollars and Revenue – Internal Revenue Service or the US Postal Services Army Air Force Exchange Service ….  outages can be tied to dollars  </a:t>
            </a:r>
          </a:p>
          <a:p>
            <a:r>
              <a:rPr lang="en-US" smtClean="0">
                <a:latin typeface="Verdana" pitchFamily="34" charset="0"/>
              </a:rPr>
              <a:t>Mission and Customer Trust – Most common with my customers is the ability to reliably make information available to the public. Through secure extranets and public sites. </a:t>
            </a:r>
          </a:p>
          <a:p>
            <a:r>
              <a:rPr lang="en-US" smtClean="0">
                <a:latin typeface="Verdana" pitchFamily="34" charset="0"/>
              </a:rPr>
              <a:t>Your Ability to Sleep</a:t>
            </a:r>
          </a:p>
          <a:p>
            <a:r>
              <a:rPr lang="en-US" b="1" i="1" u="sng" smtClean="0">
                <a:latin typeface="Verdana" pitchFamily="34" charset="0"/>
              </a:rPr>
              <a:t>Significant factors in your success</a:t>
            </a:r>
            <a:r>
              <a:rPr lang="en-US" smtClean="0">
                <a:latin typeface="Verdana" pitchFamily="34" charset="0"/>
              </a:rPr>
              <a:t>!</a:t>
            </a:r>
          </a:p>
          <a:p>
            <a:r>
              <a:rPr lang="en-US" b="1" i="1" smtClean="0">
                <a:latin typeface="Verdana" pitchFamily="34" charset="0"/>
              </a:rPr>
              <a:t> </a:t>
            </a:r>
            <a:endParaRPr lang="en-US" smtClean="0">
              <a:latin typeface="Verdana" pitchFamily="34" charset="0"/>
            </a:endParaRPr>
          </a:p>
          <a:p>
            <a:r>
              <a:rPr lang="en-US" b="1" i="1" smtClean="0">
                <a:latin typeface="Verdana" pitchFamily="34" charset="0"/>
              </a:rPr>
              <a:t>And although the fundamentals for securing your infrastructure remain the same, the distributed nature of the current threat requires a mitigation that is also distributed.  …. and the threat continues to increase.</a:t>
            </a:r>
            <a:endParaRPr lang="en-US" smtClean="0">
              <a:latin typeface="Verdana" pitchFamily="34" charset="0"/>
            </a:endParaRPr>
          </a:p>
          <a:p>
            <a:endParaRPr lang="en-US" smtClean="0">
              <a:latin typeface="Arial" pitchFamily="34" charset="0"/>
            </a:endParaRPr>
          </a:p>
        </p:txBody>
      </p:sp>
      <p:sp>
        <p:nvSpPr>
          <p:cNvPr id="34820" name="Slide Number Placeholder 3"/>
          <p:cNvSpPr>
            <a:spLocks noGrp="1"/>
          </p:cNvSpPr>
          <p:nvPr>
            <p:ph type="sldNum" sz="quarter" idx="5"/>
          </p:nvPr>
        </p:nvSpPr>
        <p:spPr>
          <a:noFill/>
        </p:spPr>
        <p:txBody>
          <a:bodyPr/>
          <a:lstStyle/>
          <a:p>
            <a:fld id="{474F6FFF-0A86-44DC-B8BF-A9C72B9E6222}"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061CBFF-B362-4244-AD9B-572831462568}" type="slidenum">
              <a:rPr lang="en-US" smtClean="0">
                <a:latin typeface="Arial" pitchFamily="34" charset="0"/>
              </a:rPr>
              <a:pPr/>
              <a:t>5</a:t>
            </a:fld>
            <a:endParaRPr lang="en-US" smtClean="0">
              <a:latin typeface="Arial" pitchFamily="34" charset="0"/>
            </a:endParaRPr>
          </a:p>
        </p:txBody>
      </p:sp>
      <p:sp>
        <p:nvSpPr>
          <p:cNvPr id="35843" name="Rectangle 2"/>
          <p:cNvSpPr>
            <a:spLocks noGrp="1" noRot="1" noChangeAspect="1" noChangeArrowheads="1" noTextEdit="1"/>
          </p:cNvSpPr>
          <p:nvPr>
            <p:ph type="sldImg"/>
          </p:nvPr>
        </p:nvSpPr>
        <p:spPr>
          <a:xfrm>
            <a:off x="1135063" y="688975"/>
            <a:ext cx="4683125" cy="3511550"/>
          </a:xfrm>
          <a:ln/>
        </p:spPr>
      </p:sp>
      <p:sp>
        <p:nvSpPr>
          <p:cNvPr id="35844" name="Rectangle 3"/>
          <p:cNvSpPr>
            <a:spLocks noGrp="1" noChangeArrowheads="1"/>
          </p:cNvSpPr>
          <p:nvPr>
            <p:ph type="body" idx="1"/>
          </p:nvPr>
        </p:nvSpPr>
        <p:spPr>
          <a:xfrm>
            <a:off x="913698" y="4427539"/>
            <a:ext cx="5197560" cy="4198937"/>
          </a:xfrm>
          <a:noFill/>
          <a:ln/>
        </p:spPr>
        <p:txBody>
          <a:bodyPr/>
          <a:lstStyle/>
          <a:p>
            <a:pPr eaLnBrk="1" hangingPunct="1"/>
            <a:endParaRPr lang="en-US" sz="10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US" smtClean="0">
                <a:latin typeface="Verdana" pitchFamily="34" charset="0"/>
              </a:rPr>
              <a:t>I will spend some time reviewing some of the risks to public facing sites and infrastructure, the</a:t>
            </a:r>
            <a:r>
              <a:rPr lang="en-US" b="1" i="1" u="sng" smtClean="0">
                <a:latin typeface="Verdana" pitchFamily="34" charset="0"/>
              </a:rPr>
              <a:t> challenges</a:t>
            </a:r>
            <a:r>
              <a:rPr lang="en-US" smtClean="0">
                <a:latin typeface="Verdana" pitchFamily="34" charset="0"/>
              </a:rPr>
              <a:t> involved with </a:t>
            </a:r>
            <a:r>
              <a:rPr lang="en-US" b="1" i="1" u="sng" smtClean="0">
                <a:latin typeface="Verdana" pitchFamily="34" charset="0"/>
              </a:rPr>
              <a:t>mitigating those risks</a:t>
            </a:r>
            <a:r>
              <a:rPr lang="en-US" smtClean="0">
                <a:latin typeface="Verdana" pitchFamily="34" charset="0"/>
              </a:rPr>
              <a:t>  and then do a, deep dive into the July 4</a:t>
            </a:r>
            <a:r>
              <a:rPr lang="en-US" baseline="30000" smtClean="0">
                <a:latin typeface="Verdana" pitchFamily="34" charset="0"/>
              </a:rPr>
              <a:t>th</a:t>
            </a:r>
            <a:r>
              <a:rPr lang="en-US" smtClean="0">
                <a:latin typeface="Verdana" pitchFamily="34" charset="0"/>
              </a:rPr>
              <a:t> DDoS attack against the US public Sector and finish up with a few of the lessons learned from that attack. </a:t>
            </a:r>
            <a:endParaRPr lang="en-US" smtClean="0">
              <a:latin typeface="Arial" pitchFamily="34" charset="0"/>
            </a:endParaRPr>
          </a:p>
        </p:txBody>
      </p:sp>
      <p:sp>
        <p:nvSpPr>
          <p:cNvPr id="36868" name="Slide Number Placeholder 3"/>
          <p:cNvSpPr>
            <a:spLocks noGrp="1"/>
          </p:cNvSpPr>
          <p:nvPr>
            <p:ph type="sldNum" sz="quarter" idx="5"/>
          </p:nvPr>
        </p:nvSpPr>
        <p:spPr>
          <a:noFill/>
        </p:spPr>
        <p:txBody>
          <a:bodyPr/>
          <a:lstStyle/>
          <a:p>
            <a:fld id="{C8C8A1D2-DFB4-4F91-BD82-8967458D52CF}"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dirty="0" smtClean="0">
                <a:latin typeface="Arial" pitchFamily="34" charset="0"/>
              </a:rPr>
              <a:t>I</a:t>
            </a:r>
            <a:r>
              <a:rPr lang="en-US" dirty="0" smtClean="0">
                <a:latin typeface="Verdana" pitchFamily="34" charset="0"/>
              </a:rPr>
              <a:t>n a March 2009 Forster Study 74% of the companies surveyed have been subject to DDOS in the last 12 months</a:t>
            </a:r>
          </a:p>
          <a:p>
            <a:r>
              <a:rPr lang="en-US" dirty="0" smtClean="0">
                <a:latin typeface="Verdana" pitchFamily="34" charset="0"/>
              </a:rPr>
              <a:t>Many think </a:t>
            </a:r>
            <a:r>
              <a:rPr lang="en-US" dirty="0" err="1" smtClean="0">
                <a:latin typeface="Verdana" pitchFamily="34" charset="0"/>
              </a:rPr>
              <a:t>Bot</a:t>
            </a:r>
            <a:r>
              <a:rPr lang="en-US" dirty="0" smtClean="0">
                <a:latin typeface="Verdana" pitchFamily="34" charset="0"/>
              </a:rPr>
              <a:t> networks made up of zombie computers are the greatest threat to IT infrastructure.  </a:t>
            </a:r>
          </a:p>
          <a:p>
            <a:r>
              <a:rPr lang="en-US" dirty="0" smtClean="0">
                <a:latin typeface="Verdana" pitchFamily="34" charset="0"/>
              </a:rPr>
              <a:t>Yankee Group study of Tier 1 ISPs (Partridge, 2007), </a:t>
            </a:r>
            <a:r>
              <a:rPr lang="en-US" dirty="0" err="1" smtClean="0">
                <a:latin typeface="Verdana" pitchFamily="34" charset="0"/>
              </a:rPr>
              <a:t>DDoS</a:t>
            </a:r>
            <a:r>
              <a:rPr lang="en-US" dirty="0" smtClean="0">
                <a:latin typeface="Verdana" pitchFamily="34" charset="0"/>
              </a:rPr>
              <a:t> attacks ranked first on a list of security threats, with </a:t>
            </a:r>
            <a:r>
              <a:rPr lang="en-US" dirty="0" err="1" smtClean="0">
                <a:latin typeface="Verdana" pitchFamily="34" charset="0"/>
              </a:rPr>
              <a:t>botnets</a:t>
            </a:r>
            <a:r>
              <a:rPr lang="en-US" dirty="0" smtClean="0">
                <a:latin typeface="Verdana" pitchFamily="34" charset="0"/>
              </a:rPr>
              <a:t> a close second.</a:t>
            </a:r>
          </a:p>
          <a:p>
            <a:r>
              <a:rPr lang="en-US" dirty="0" smtClean="0">
                <a:latin typeface="Verdana" pitchFamily="34" charset="0"/>
              </a:rPr>
              <a:t>Forster reports that companies can experiences loses of $190k to $19m /hour of down time.</a:t>
            </a:r>
          </a:p>
          <a:p>
            <a:r>
              <a:rPr lang="en-US" b="1" i="1" u="sng" dirty="0" smtClean="0">
                <a:latin typeface="Verdana" pitchFamily="34" charset="0"/>
              </a:rPr>
              <a:t>Gartner</a:t>
            </a:r>
            <a:r>
              <a:rPr lang="en-US" dirty="0" smtClean="0">
                <a:latin typeface="Verdana" pitchFamily="34" charset="0"/>
              </a:rPr>
              <a:t>, reports that considers </a:t>
            </a:r>
            <a:r>
              <a:rPr lang="en-US" dirty="0" err="1" smtClean="0">
                <a:latin typeface="Verdana" pitchFamily="34" charset="0"/>
              </a:rPr>
              <a:t>DDoS</a:t>
            </a:r>
            <a:r>
              <a:rPr lang="en-US" dirty="0" smtClean="0">
                <a:latin typeface="Verdana" pitchFamily="34" charset="0"/>
              </a:rPr>
              <a:t> protection a cost of doing business for any organization that leverages the Internet. </a:t>
            </a:r>
          </a:p>
          <a:p>
            <a:r>
              <a:rPr lang="en-US" i="1" dirty="0" smtClean="0">
                <a:latin typeface="Verdana" pitchFamily="34" charset="0"/>
              </a:rPr>
              <a:t>This past M</a:t>
            </a:r>
            <a:r>
              <a:rPr lang="en-US" dirty="0" smtClean="0">
                <a:latin typeface="Verdana" pitchFamily="34" charset="0"/>
              </a:rPr>
              <a:t>ay 2 of the worlds largest </a:t>
            </a:r>
            <a:r>
              <a:rPr lang="en-US" dirty="0" err="1" smtClean="0">
                <a:latin typeface="Verdana" pitchFamily="34" charset="0"/>
              </a:rPr>
              <a:t>botnets</a:t>
            </a:r>
            <a:r>
              <a:rPr lang="en-US" dirty="0" smtClean="0">
                <a:latin typeface="Verdana" pitchFamily="34" charset="0"/>
              </a:rPr>
              <a:t> run by organized crime showed uncharacteristic cooperation.</a:t>
            </a:r>
          </a:p>
          <a:p>
            <a:pPr eaLnBrk="1" hangingPunct="1"/>
            <a:endParaRPr lang="en-US" dirty="0" smtClean="0">
              <a:latin typeface="Arial" pitchFamily="34" charset="0"/>
            </a:endParaRPr>
          </a:p>
        </p:txBody>
      </p:sp>
      <p:sp>
        <p:nvSpPr>
          <p:cNvPr id="38916" name="Slide Number Placeholder 3"/>
          <p:cNvSpPr txBox="1">
            <a:spLocks noGrp="1"/>
          </p:cNvSpPr>
          <p:nvPr/>
        </p:nvSpPr>
        <p:spPr bwMode="auto">
          <a:xfrm>
            <a:off x="3971752" y="8831263"/>
            <a:ext cx="3037031" cy="463550"/>
          </a:xfrm>
          <a:prstGeom prst="rect">
            <a:avLst/>
          </a:prstGeom>
          <a:noFill/>
          <a:ln w="9525">
            <a:noFill/>
            <a:miter lim="800000"/>
            <a:headEnd/>
            <a:tailEnd/>
          </a:ln>
        </p:spPr>
        <p:txBody>
          <a:bodyPr lIns="93013" tIns="46506" rIns="93013" bIns="46506" anchor="b"/>
          <a:lstStyle/>
          <a:p>
            <a:pPr algn="r" defTabSz="930275"/>
            <a:fld id="{6A39C18D-ACDF-4E97-8F69-46F2E92CD0CE}" type="slidenum">
              <a:rPr lang="en-US" sz="1200"/>
              <a:pPr algn="r" defTabSz="930275"/>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1752" y="8831263"/>
            <a:ext cx="3037031" cy="463550"/>
          </a:xfrm>
          <a:prstGeom prst="rect">
            <a:avLst/>
          </a:prstGeom>
          <a:noFill/>
          <a:ln w="9525">
            <a:noFill/>
            <a:miter lim="800000"/>
            <a:headEnd/>
            <a:tailEnd/>
          </a:ln>
        </p:spPr>
        <p:txBody>
          <a:bodyPr lIns="93013" tIns="46506" rIns="93013" bIns="46506" anchor="b"/>
          <a:lstStyle/>
          <a:p>
            <a:pPr algn="r" defTabSz="930275"/>
            <a:fld id="{CC9F4FB9-6464-4B62-A8DE-AEC2A3FF5B94}" type="slidenum">
              <a:rPr lang="en-US" sz="1200"/>
              <a:pPr algn="r" defTabSz="930275"/>
              <a:t>8</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i="1" smtClean="0">
                <a:latin typeface="Verdana" pitchFamily="34" charset="0"/>
              </a:rPr>
              <a:t>According to SANS Institute  60% of 2009 Attacks Targeted Web Infrastructure</a:t>
            </a:r>
            <a:endParaRPr lang="en-US" smtClean="0">
              <a:latin typeface="Verdana" pitchFamily="34" charset="0"/>
            </a:endParaRPr>
          </a:p>
          <a:p>
            <a:r>
              <a:rPr lang="en-US" i="1" smtClean="0">
                <a:latin typeface="Verdana" pitchFamily="34" charset="0"/>
              </a:rPr>
              <a:t>Infoweek  64% of Attacks Targeted Web Infrastructure</a:t>
            </a:r>
            <a:endParaRPr lang="en-US" smtClean="0">
              <a:latin typeface="Verdana" pitchFamily="34" charset="0"/>
            </a:endParaRPr>
          </a:p>
          <a:p>
            <a:r>
              <a:rPr lang="en-US" i="1" smtClean="0">
                <a:latin typeface="Verdana" pitchFamily="34" charset="0"/>
              </a:rPr>
              <a:t>IBM ISS 70% of Attacks Targeted Web Infrastructure </a:t>
            </a:r>
            <a:endParaRPr lang="en-US" smtClean="0">
              <a:latin typeface="Verdana" pitchFamily="34" charset="0"/>
            </a:endParaRPr>
          </a:p>
          <a:p>
            <a:r>
              <a:rPr lang="en-US" i="1" smtClean="0">
                <a:latin typeface="Verdana" pitchFamily="34" charset="0"/>
              </a:rPr>
              <a:t>Gartner Research 80% of Attacks Targeted Web Infrastructure </a:t>
            </a:r>
            <a:endParaRPr lang="en-US" smtClean="0">
              <a:latin typeface="Verdana" pitchFamily="34" charset="0"/>
            </a:endParaRPr>
          </a:p>
          <a:p>
            <a:r>
              <a:rPr lang="en-US" b="1" i="1" u="sng" smtClean="0">
                <a:latin typeface="Verdana" pitchFamily="34" charset="0"/>
              </a:rPr>
              <a:t/>
            </a:r>
            <a:br>
              <a:rPr lang="en-US" b="1" i="1" u="sng" smtClean="0">
                <a:latin typeface="Verdana" pitchFamily="34" charset="0"/>
              </a:rPr>
            </a:br>
            <a:r>
              <a:rPr lang="en-US" smtClean="0">
                <a:latin typeface="Verdana" pitchFamily="34" charset="0"/>
              </a:rPr>
              <a:t>Shortly before he died under a hail of FBI bullets emerging from the Biograph Cinema, Chicago, the USA’s public enemy No I gave his last radio interview.  “</a:t>
            </a:r>
            <a:r>
              <a:rPr lang="en-US" i="1" smtClean="0">
                <a:latin typeface="Verdana" pitchFamily="34" charset="0"/>
              </a:rPr>
              <a:t>Mr Dillinger”,</a:t>
            </a:r>
            <a:r>
              <a:rPr lang="en-US" smtClean="0">
                <a:latin typeface="Verdana" pitchFamily="34" charset="0"/>
              </a:rPr>
              <a:t> asked the very brave radio journalist </a:t>
            </a:r>
            <a:r>
              <a:rPr lang="en-US" i="1" smtClean="0">
                <a:latin typeface="Verdana" pitchFamily="34" charset="0"/>
              </a:rPr>
              <a:t>“Why do you rob banks..?” “Because”, </a:t>
            </a:r>
            <a:r>
              <a:rPr lang="en-US" smtClean="0">
                <a:latin typeface="Verdana" pitchFamily="34" charset="0"/>
              </a:rPr>
              <a:t>Dillinger replied “</a:t>
            </a:r>
            <a:r>
              <a:rPr lang="en-US" i="1" smtClean="0">
                <a:latin typeface="Verdana" pitchFamily="34" charset="0"/>
              </a:rPr>
              <a:t>that is where the money is.”</a:t>
            </a:r>
            <a:endParaRPr lang="en-US" smtClean="0">
              <a:latin typeface="Verdana" pitchFamily="34" charset="0"/>
            </a:endParaRPr>
          </a:p>
          <a:p>
            <a:r>
              <a:rPr lang="en-US" i="1" smtClean="0">
                <a:latin typeface="Verdana" pitchFamily="34" charset="0"/>
              </a:rPr>
              <a:t>The same could be said to describe why 60-80% of attacks are against web sites … it’s where the vulnerabilities are.</a:t>
            </a:r>
            <a:endParaRPr lang="en-US" smtClean="0">
              <a:latin typeface="Verdana" pitchFamily="34" charset="0"/>
            </a:endParaRPr>
          </a:p>
          <a:p>
            <a:r>
              <a:rPr lang="en-US" i="1" smtClean="0">
                <a:latin typeface="Verdana" pitchFamily="34" charset="0"/>
              </a:rPr>
              <a:t>Web application vulnerabilities have significantly outpaced OS vulnerabilities </a:t>
            </a:r>
            <a:endParaRPr lang="en-US" smtClean="0">
              <a:latin typeface="Verdana" pitchFamily="34" charset="0"/>
            </a:endParaRPr>
          </a:p>
          <a:p>
            <a:pPr eaLnBrk="1" hangingPunct="1">
              <a:spcBef>
                <a:spcPct val="20000"/>
              </a:spcBef>
              <a:buClr>
                <a:srgbClr val="FF9900"/>
              </a:buClr>
            </a:pPr>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Volume based attack traffic is still growing</a:t>
            </a:r>
            <a:r>
              <a:rPr lang="en-US" baseline="0" dirty="0" smtClean="0"/>
              <a:t> despite the fact that many more application specific attacks are also being launched.</a:t>
            </a:r>
            <a:endParaRPr lang="en-US" dirty="0"/>
          </a:p>
        </p:txBody>
      </p:sp>
      <p:sp>
        <p:nvSpPr>
          <p:cNvPr id="4" name="Slide Number Placeholder 3"/>
          <p:cNvSpPr>
            <a:spLocks noGrp="1"/>
          </p:cNvSpPr>
          <p:nvPr>
            <p:ph type="sldNum" sz="quarter" idx="10"/>
          </p:nvPr>
        </p:nvSpPr>
        <p:spPr/>
        <p:txBody>
          <a:bodyPr/>
          <a:lstStyle/>
          <a:p>
            <a:pPr>
              <a:defRPr/>
            </a:pPr>
            <a:fld id="{6C7CDE12-B036-46F8-B1FD-66371F49318A}"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IRSummit_PPT.jpg"/>
          <p:cNvPicPr>
            <a:picLocks noChangeAspect="1"/>
          </p:cNvPicPr>
          <p:nvPr userDrawn="1"/>
        </p:nvPicPr>
        <p:blipFill>
          <a:blip r:embed="rId2" cstate="print"/>
          <a:srcRect/>
          <a:stretch>
            <a:fillRect/>
          </a:stretch>
        </p:blipFill>
        <p:spPr bwMode="auto">
          <a:xfrm>
            <a:off x="0" y="228600"/>
            <a:ext cx="9144000" cy="6400800"/>
          </a:xfrm>
          <a:prstGeom prst="rect">
            <a:avLst/>
          </a:prstGeom>
          <a:noFill/>
          <a:ln w="9525">
            <a:noFill/>
            <a:miter lim="800000"/>
            <a:headEnd/>
            <a:tailEnd/>
          </a:ln>
        </p:spPr>
      </p:pic>
      <p:pic>
        <p:nvPicPr>
          <p:cNvPr id="5" name="Picture 41" descr="Akamai_10_Year_Stickers"/>
          <p:cNvPicPr>
            <a:picLocks noChangeAspect="1" noChangeArrowheads="1"/>
          </p:cNvPicPr>
          <p:nvPr userDrawn="1"/>
        </p:nvPicPr>
        <p:blipFill>
          <a:blip r:embed="rId3" cstate="print"/>
          <a:srcRect/>
          <a:stretch>
            <a:fillRect/>
          </a:stretch>
        </p:blipFill>
        <p:spPr bwMode="auto">
          <a:xfrm>
            <a:off x="3070225" y="639763"/>
            <a:ext cx="1174750" cy="963612"/>
          </a:xfrm>
          <a:prstGeom prst="rect">
            <a:avLst/>
          </a:prstGeom>
          <a:noFill/>
          <a:ln w="9525">
            <a:noFill/>
            <a:miter lim="800000"/>
            <a:headEnd/>
            <a:tailEnd/>
          </a:ln>
        </p:spPr>
      </p:pic>
      <p:pic>
        <p:nvPicPr>
          <p:cNvPr id="6" name="Picture 42" descr="logo"/>
          <p:cNvPicPr>
            <a:picLocks noChangeAspect="1" noChangeArrowheads="1"/>
          </p:cNvPicPr>
          <p:nvPr userDrawn="1"/>
        </p:nvPicPr>
        <p:blipFill>
          <a:blip r:embed="rId4" cstate="print"/>
          <a:srcRect/>
          <a:stretch>
            <a:fillRect/>
          </a:stretch>
        </p:blipFill>
        <p:spPr bwMode="auto">
          <a:xfrm>
            <a:off x="658813" y="733425"/>
            <a:ext cx="1835150" cy="776288"/>
          </a:xfrm>
          <a:prstGeom prst="rect">
            <a:avLst/>
          </a:prstGeom>
          <a:noFill/>
          <a:ln w="9525">
            <a:noFill/>
            <a:miter lim="800000"/>
            <a:headEnd/>
            <a:tailEnd/>
          </a:ln>
        </p:spPr>
      </p:pic>
      <p:sp>
        <p:nvSpPr>
          <p:cNvPr id="3111" name="Rectangle 39"/>
          <p:cNvSpPr>
            <a:spLocks noGrp="1" noChangeArrowheads="1"/>
          </p:cNvSpPr>
          <p:nvPr>
            <p:ph type="ctrTitle"/>
          </p:nvPr>
        </p:nvSpPr>
        <p:spPr>
          <a:xfrm>
            <a:off x="522288" y="5170488"/>
            <a:ext cx="7772400" cy="552450"/>
          </a:xfrm>
        </p:spPr>
        <p:txBody>
          <a:bodyPr anchor="t"/>
          <a:lstStyle>
            <a:lvl1pPr>
              <a:defRPr/>
            </a:lvl1pPr>
          </a:lstStyle>
          <a:p>
            <a:r>
              <a:rPr lang="en-US"/>
              <a:t>Click to edit Master title style</a:t>
            </a:r>
          </a:p>
        </p:txBody>
      </p:sp>
      <p:sp>
        <p:nvSpPr>
          <p:cNvPr id="3119" name="Rectangle 47"/>
          <p:cNvSpPr>
            <a:spLocks noGrp="1" noChangeArrowheads="1"/>
          </p:cNvSpPr>
          <p:nvPr>
            <p:ph type="subTitle" idx="1"/>
          </p:nvPr>
        </p:nvSpPr>
        <p:spPr>
          <a:xfrm>
            <a:off x="563563" y="5835650"/>
            <a:ext cx="6400800" cy="736600"/>
          </a:xfrm>
        </p:spPr>
        <p:txBody>
          <a:bodyPr/>
          <a:lstStyle>
            <a:lvl1pPr marL="0" indent="0">
              <a:buFontTx/>
              <a:buNone/>
              <a:defRPr sz="1400"/>
            </a:lvl1pPr>
          </a:lstStyle>
          <a:p>
            <a:r>
              <a:rPr lang="en-US"/>
              <a:t>Click to edit Master subtitle style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5"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33375"/>
            <a:ext cx="2057400" cy="5792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3375"/>
            <a:ext cx="6019800" cy="579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5"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33375"/>
            <a:ext cx="8229600" cy="579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a:xfrm>
            <a:off x="1828800" y="6553200"/>
            <a:ext cx="5562600" cy="231775"/>
          </a:xfrm>
        </p:spPr>
        <p:txBody>
          <a:bodyPr/>
          <a:lstStyle>
            <a:lvl1pPr>
              <a:defRPr/>
            </a:lvl1pPr>
          </a:lstStyle>
          <a:p>
            <a:pPr>
              <a:defRPr/>
            </a:pPr>
            <a:r>
              <a:rPr lang="en-US"/>
              <a:t>THE TRUSTED CHOICE FOR ONLINE BUSINESS</a:t>
            </a:r>
            <a:r>
              <a:rPr lang="en-US">
                <a:cs typeface="Arial" charset="0"/>
              </a:rPr>
              <a:t>™</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5"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9000ED3F-53FF-40C3-9D02-CDB377852692}" type="slidenum">
              <a:rPr lang="en-US" b="1"/>
              <a:pPr>
                <a:defRPr/>
              </a:pPr>
              <a:t>‹#›</a:t>
            </a:fld>
            <a:endParaRPr lang="en-US" b="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E2C0692E-F273-4BB2-BF1C-38A75DFB878E}" type="slidenum">
              <a:rPr lang="en-US" b="1"/>
              <a:pPr>
                <a:defRPr/>
              </a:pPr>
              <a:t>‹#›</a:t>
            </a:fld>
            <a:endParaRPr lang="en-US" b="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1B38C301-DA6E-47CB-8B8C-0CCB3F98A5F5}" type="slidenum">
              <a:rPr lang="en-US" b="1"/>
              <a:pPr>
                <a:defRPr/>
              </a:pPr>
              <a:t>‹#›</a:t>
            </a:fld>
            <a:endParaRPr lang="en-US" b="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2286000"/>
            <a:ext cx="1905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86000" y="2286000"/>
            <a:ext cx="1905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674DBF8D-32A5-4EBB-A69F-0546F3FA9275}" type="slidenum">
              <a:rPr lang="en-US" b="1"/>
              <a:pPr>
                <a:defRPr/>
              </a:pPr>
              <a:t>‹#›</a:t>
            </a:fld>
            <a:endParaRPr lang="en-US" b="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D2C0E910-7232-4462-9BC5-7B07A41B71E7}" type="slidenum">
              <a:rPr lang="en-US" b="1"/>
              <a:pPr>
                <a:defRPr/>
              </a:pPr>
              <a:t>‹#›</a:t>
            </a:fld>
            <a:endParaRPr lang="en-US" b="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492EB798-10E4-4BDD-9389-07CB4A9C6318}" type="slidenum">
              <a:rPr lang="en-US" b="1"/>
              <a:pPr>
                <a:defRPr/>
              </a:pPr>
              <a:t>‹#›</a:t>
            </a:fld>
            <a:endParaRPr lang="en-US" b="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5"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358CB773-CA70-4566-AD28-35C0C73C8F29}" type="slidenum">
              <a:rPr lang="en-US" b="1"/>
              <a:pPr>
                <a:defRPr/>
              </a:pPr>
              <a:t>‹#›</a:t>
            </a:fld>
            <a:endParaRPr lang="en-US" b="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69B7D4BA-3186-48E5-9565-A50F84EC12CF}" type="slidenum">
              <a:rPr lang="en-US" b="1"/>
              <a:pPr>
                <a:defRPr/>
              </a:pPr>
              <a:t>‹#›</a:t>
            </a:fld>
            <a:endParaRPr lang="en-US" b="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631290E8-711B-4A39-B712-D7CBFB4706A8}" type="slidenum">
              <a:rPr lang="en-US" b="1"/>
              <a:pPr>
                <a:defRPr/>
              </a:pPr>
              <a:t>‹#›</a:t>
            </a:fld>
            <a:endParaRPr lang="en-US" b="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70E045B8-95A2-4FC8-8278-0C1895E09BAB}" type="slidenum">
              <a:rPr lang="en-US" b="1"/>
              <a:pPr>
                <a:defRPr/>
              </a:pPr>
              <a:t>‹#›</a:t>
            </a:fld>
            <a:endParaRPr lang="en-US" b="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990600"/>
            <a:ext cx="1028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990600"/>
            <a:ext cx="2933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r>
              <a:rPr lang="en-US"/>
              <a:t>iacadvertising.com  </a:t>
            </a:r>
            <a:r>
              <a:rPr lang="en-US">
                <a:sym typeface="Wingdings 2" pitchFamily="18" charset="2"/>
              </a:rPr>
              <a:t></a:t>
            </a:r>
            <a:r>
              <a:rPr lang="en-US"/>
              <a:t>  </a:t>
            </a:r>
            <a:fld id="{9834760D-A0FB-44C3-BC8B-7E5C1F430127}" type="slidenum">
              <a:rPr lang="en-US" b="1"/>
              <a:pPr>
                <a:defRPr/>
              </a:pPr>
              <a:t>‹#›</a:t>
            </a:fld>
            <a:endParaRPr lang="en-US" b="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6"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8"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4"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3"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6"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Akamai Confidential</a:t>
            </a:r>
          </a:p>
        </p:txBody>
      </p:sp>
      <p:sp>
        <p:nvSpPr>
          <p:cNvPr id="6" name="Rectangle 23"/>
          <p:cNvSpPr>
            <a:spLocks noGrp="1" noChangeArrowheads="1"/>
          </p:cNvSpPr>
          <p:nvPr>
            <p:ph type="ftr" sz="quarter" idx="11"/>
          </p:nvPr>
        </p:nvSpPr>
        <p:spPr>
          <a:ln/>
        </p:spPr>
        <p:txBody>
          <a:bodyPr/>
          <a:lstStyle>
            <a:lvl1pPr>
              <a:defRPr/>
            </a:lvl1pPr>
          </a:lstStyle>
          <a:p>
            <a:pPr>
              <a:defRPr/>
            </a:pPr>
            <a:r>
              <a:rPr lang="en-US"/>
              <a:t>POWERING A BETTER INTERNET</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52" name="Rectangle 28"/>
          <p:cNvSpPr>
            <a:spLocks noChangeArrowheads="1"/>
          </p:cNvSpPr>
          <p:nvPr userDrawn="1"/>
        </p:nvSpPr>
        <p:spPr bwMode="auto">
          <a:xfrm>
            <a:off x="0" y="0"/>
            <a:ext cx="9144000" cy="6858000"/>
          </a:xfrm>
          <a:prstGeom prst="rect">
            <a:avLst/>
          </a:prstGeom>
          <a:gradFill rotWithShape="1">
            <a:gsLst>
              <a:gs pos="0">
                <a:srgbClr val="333333"/>
              </a:gs>
              <a:gs pos="100000">
                <a:srgbClr val="000000"/>
              </a:gs>
            </a:gsLst>
            <a:lin ang="5400000" scaled="1"/>
          </a:gradFill>
          <a:ln w="9525" algn="ctr">
            <a:noFill/>
            <a:miter lim="800000"/>
            <a:headEnd/>
            <a:tailEnd/>
          </a:ln>
          <a:effectLst/>
        </p:spPr>
        <p:txBody>
          <a:bodyPr wrap="none" anchor="ctr"/>
          <a:lstStyle/>
          <a:p>
            <a:pPr>
              <a:spcBef>
                <a:spcPct val="20000"/>
              </a:spcBef>
              <a:buClr>
                <a:srgbClr val="FF9900"/>
              </a:buClr>
              <a:defRPr/>
            </a:pPr>
            <a:endParaRPr lang="en-US" dirty="0"/>
          </a:p>
        </p:txBody>
      </p:sp>
      <p:sp>
        <p:nvSpPr>
          <p:cNvPr id="1049" name="Rectangle 25"/>
          <p:cNvSpPr>
            <a:spLocks noChangeArrowheads="1"/>
          </p:cNvSpPr>
          <p:nvPr userDrawn="1"/>
        </p:nvSpPr>
        <p:spPr bwMode="auto">
          <a:xfrm>
            <a:off x="111125" y="6578600"/>
            <a:ext cx="8912225" cy="184150"/>
          </a:xfrm>
          <a:prstGeom prst="rect">
            <a:avLst/>
          </a:prstGeom>
          <a:solidFill>
            <a:schemeClr val="accent2"/>
          </a:solidFill>
          <a:ln w="9525" algn="ctr">
            <a:noFill/>
            <a:miter lim="800000"/>
            <a:headEnd/>
            <a:tailEnd/>
          </a:ln>
          <a:effectLst/>
        </p:spPr>
        <p:txBody>
          <a:bodyPr wrap="none" anchor="ctr"/>
          <a:lstStyle/>
          <a:p>
            <a:pPr>
              <a:spcBef>
                <a:spcPct val="20000"/>
              </a:spcBef>
              <a:buClr>
                <a:srgbClr val="FF9900"/>
              </a:buClr>
              <a:defRPr/>
            </a:pPr>
            <a:endParaRPr lang="en-US" dirty="0"/>
          </a:p>
        </p:txBody>
      </p:sp>
      <p:pic>
        <p:nvPicPr>
          <p:cNvPr id="1028" name="Picture 8" descr="lrgLogo"/>
          <p:cNvPicPr>
            <a:picLocks noChangeAspect="1" noChangeArrowheads="1"/>
          </p:cNvPicPr>
          <p:nvPr userDrawn="1"/>
        </p:nvPicPr>
        <p:blipFill>
          <a:blip r:embed="rId14" cstate="print"/>
          <a:srcRect/>
          <a:stretch>
            <a:fillRect/>
          </a:stretch>
        </p:blipFill>
        <p:spPr bwMode="black">
          <a:xfrm>
            <a:off x="7478713" y="231775"/>
            <a:ext cx="1346200" cy="577850"/>
          </a:xfrm>
          <a:prstGeom prst="rect">
            <a:avLst/>
          </a:prstGeom>
          <a:noFill/>
          <a:ln w="9525">
            <a:noFill/>
            <a:miter lim="800000"/>
            <a:headEnd/>
            <a:tailEnd/>
          </a:ln>
        </p:spPr>
      </p:pic>
      <p:sp>
        <p:nvSpPr>
          <p:cNvPr id="102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381000" y="6535738"/>
            <a:ext cx="21336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defRPr sz="1000">
                <a:latin typeface="Arial" charset="0"/>
              </a:defRPr>
            </a:lvl1pPr>
          </a:lstStyle>
          <a:p>
            <a:pPr>
              <a:defRPr/>
            </a:pPr>
            <a:r>
              <a:rPr lang="en-US"/>
              <a:t>Akamai Confidential</a:t>
            </a:r>
          </a:p>
        </p:txBody>
      </p:sp>
      <p:sp>
        <p:nvSpPr>
          <p:cNvPr id="1031" name="Rectangle 19"/>
          <p:cNvSpPr>
            <a:spLocks noGrp="1" noChangeArrowheads="1"/>
          </p:cNvSpPr>
          <p:nvPr>
            <p:ph type="title"/>
          </p:nvPr>
        </p:nvSpPr>
        <p:spPr bwMode="auto">
          <a:xfrm>
            <a:off x="457200" y="333375"/>
            <a:ext cx="8229600" cy="531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4" name="Rectangle 20"/>
          <p:cNvSpPr>
            <a:spLocks noChangeArrowheads="1"/>
          </p:cNvSpPr>
          <p:nvPr/>
        </p:nvSpPr>
        <p:spPr bwMode="auto">
          <a:xfrm>
            <a:off x="6248400" y="6569075"/>
            <a:ext cx="2590800" cy="231775"/>
          </a:xfrm>
          <a:prstGeom prst="rect">
            <a:avLst/>
          </a:prstGeom>
          <a:noFill/>
          <a:ln w="9525">
            <a:noFill/>
            <a:miter lim="800000"/>
            <a:headEnd/>
            <a:tailEnd/>
          </a:ln>
          <a:effectLst/>
        </p:spPr>
        <p:txBody>
          <a:bodyPr/>
          <a:lstStyle/>
          <a:p>
            <a:pPr algn="r">
              <a:defRPr/>
            </a:pPr>
            <a:r>
              <a:rPr lang="en-US" sz="800" b="1" i="1" dirty="0">
                <a:latin typeface="Arial" charset="0"/>
                <a:cs typeface="Arial" charset="0"/>
              </a:rPr>
              <a:t>© 2010 Akamai</a:t>
            </a:r>
          </a:p>
        </p:txBody>
      </p:sp>
      <p:sp>
        <p:nvSpPr>
          <p:cNvPr id="1047" name="Rectangle 23"/>
          <p:cNvSpPr>
            <a:spLocks noGrp="1" noChangeArrowheads="1"/>
          </p:cNvSpPr>
          <p:nvPr>
            <p:ph type="ftr" sz="quarter" idx="3"/>
          </p:nvPr>
        </p:nvSpPr>
        <p:spPr bwMode="auto">
          <a:xfrm>
            <a:off x="2895600" y="6553200"/>
            <a:ext cx="3505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defRPr sz="800" b="1">
                <a:latin typeface="Arial" charset="0"/>
              </a:defRPr>
            </a:lvl1pPr>
          </a:lstStyle>
          <a:p>
            <a:pPr>
              <a:defRPr/>
            </a:pPr>
            <a:r>
              <a:rPr lang="en-US"/>
              <a:t>POWERING A BETTER INTERNET</a:t>
            </a:r>
          </a:p>
        </p:txBody>
      </p:sp>
      <p:sp>
        <p:nvSpPr>
          <p:cNvPr id="1048" name="Rectangle 24"/>
          <p:cNvSpPr>
            <a:spLocks noChangeArrowheads="1"/>
          </p:cNvSpPr>
          <p:nvPr userDrawn="1"/>
        </p:nvSpPr>
        <p:spPr bwMode="auto">
          <a:xfrm>
            <a:off x="111125" y="176213"/>
            <a:ext cx="174625" cy="839787"/>
          </a:xfrm>
          <a:prstGeom prst="rect">
            <a:avLst/>
          </a:prstGeom>
          <a:solidFill>
            <a:schemeClr val="accent2"/>
          </a:solidFill>
          <a:ln w="9525" algn="ctr">
            <a:noFill/>
            <a:miter lim="800000"/>
            <a:headEnd/>
            <a:tailEnd/>
          </a:ln>
          <a:effectLst/>
        </p:spPr>
        <p:txBody>
          <a:bodyPr wrap="none" anchor="ctr"/>
          <a:lstStyle/>
          <a:p>
            <a:pPr>
              <a:spcBef>
                <a:spcPct val="20000"/>
              </a:spcBef>
              <a:buClr>
                <a:srgbClr val="FF9900"/>
              </a:buClr>
              <a:defRPr/>
            </a:pPr>
            <a:endParaRPr lang="en-US" dirty="0"/>
          </a:p>
        </p:txBody>
      </p:sp>
    </p:spTree>
  </p:cSld>
  <p:clrMap bg1="dk2" tx1="lt1" bg2="dk1" tx2="lt2" accent1="accent1" accent2="accent2" accent3="accent3" accent4="accent4" accent5="accent5" accent6="accent6" hlink="hlink" folHlink="folHlink"/>
  <p:sldLayoutIdLst>
    <p:sldLayoutId id="2147483976"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77" r:id="rId12"/>
  </p:sldLayoutIdLst>
  <p:transition spd="med">
    <p:fade/>
  </p:transition>
  <p:timing>
    <p:tnLst>
      <p:par>
        <p:cTn id="1" dur="indefinite" restart="never" nodeType="tmRoot"/>
      </p:par>
    </p:tnLst>
  </p:timing>
  <p:hf sldNum="0" hdr="0" dt="0"/>
  <p:txStyles>
    <p:titleStyle>
      <a:lvl1pPr algn="l" rtl="0" eaLnBrk="0" fontAlgn="base" hangingPunct="0">
        <a:spcBef>
          <a:spcPct val="0"/>
        </a:spcBef>
        <a:spcAft>
          <a:spcPct val="0"/>
        </a:spcAft>
        <a:defRPr sz="2600">
          <a:solidFill>
            <a:schemeClr val="tx1"/>
          </a:solidFill>
          <a:latin typeface="+mj-lt"/>
          <a:ea typeface="+mj-ea"/>
          <a:cs typeface="+mj-cs"/>
        </a:defRPr>
      </a:lvl1pPr>
      <a:lvl2pPr algn="l" rtl="0" eaLnBrk="0" fontAlgn="base" hangingPunct="0">
        <a:spcBef>
          <a:spcPct val="0"/>
        </a:spcBef>
        <a:spcAft>
          <a:spcPct val="0"/>
        </a:spcAft>
        <a:defRPr sz="2600">
          <a:solidFill>
            <a:schemeClr val="tx1"/>
          </a:solidFill>
          <a:latin typeface="Verdana" pitchFamily="34" charset="0"/>
        </a:defRPr>
      </a:lvl2pPr>
      <a:lvl3pPr algn="l" rtl="0" eaLnBrk="0" fontAlgn="base" hangingPunct="0">
        <a:spcBef>
          <a:spcPct val="0"/>
        </a:spcBef>
        <a:spcAft>
          <a:spcPct val="0"/>
        </a:spcAft>
        <a:defRPr sz="2600">
          <a:solidFill>
            <a:schemeClr val="tx1"/>
          </a:solidFill>
          <a:latin typeface="Verdana" pitchFamily="34" charset="0"/>
        </a:defRPr>
      </a:lvl3pPr>
      <a:lvl4pPr algn="l" rtl="0" eaLnBrk="0" fontAlgn="base" hangingPunct="0">
        <a:spcBef>
          <a:spcPct val="0"/>
        </a:spcBef>
        <a:spcAft>
          <a:spcPct val="0"/>
        </a:spcAft>
        <a:defRPr sz="2600">
          <a:solidFill>
            <a:schemeClr val="tx1"/>
          </a:solidFill>
          <a:latin typeface="Verdana" pitchFamily="34" charset="0"/>
        </a:defRPr>
      </a:lvl4pPr>
      <a:lvl5pPr algn="l" rtl="0" eaLnBrk="0" fontAlgn="base" hangingPunct="0">
        <a:spcBef>
          <a:spcPct val="0"/>
        </a:spcBef>
        <a:spcAft>
          <a:spcPct val="0"/>
        </a:spcAft>
        <a:defRPr sz="2600">
          <a:solidFill>
            <a:schemeClr val="tx1"/>
          </a:solidFill>
          <a:latin typeface="Verdana" pitchFamily="34" charset="0"/>
        </a:defRPr>
      </a:lvl5pPr>
      <a:lvl6pPr marL="457200" algn="l" rtl="0" fontAlgn="base">
        <a:spcBef>
          <a:spcPct val="0"/>
        </a:spcBef>
        <a:spcAft>
          <a:spcPct val="0"/>
        </a:spcAft>
        <a:defRPr sz="2600">
          <a:solidFill>
            <a:schemeClr val="tx1"/>
          </a:solidFill>
          <a:latin typeface="Verdana" pitchFamily="34" charset="0"/>
        </a:defRPr>
      </a:lvl6pPr>
      <a:lvl7pPr marL="914400" algn="l" rtl="0" fontAlgn="base">
        <a:spcBef>
          <a:spcPct val="0"/>
        </a:spcBef>
        <a:spcAft>
          <a:spcPct val="0"/>
        </a:spcAft>
        <a:defRPr sz="2600">
          <a:solidFill>
            <a:schemeClr val="tx1"/>
          </a:solidFill>
          <a:latin typeface="Verdana" pitchFamily="34" charset="0"/>
        </a:defRPr>
      </a:lvl7pPr>
      <a:lvl8pPr marL="1371600" algn="l" rtl="0" fontAlgn="base">
        <a:spcBef>
          <a:spcPct val="0"/>
        </a:spcBef>
        <a:spcAft>
          <a:spcPct val="0"/>
        </a:spcAft>
        <a:defRPr sz="2600">
          <a:solidFill>
            <a:schemeClr val="tx1"/>
          </a:solidFill>
          <a:latin typeface="Verdana" pitchFamily="34" charset="0"/>
        </a:defRPr>
      </a:lvl8pPr>
      <a:lvl9pPr marL="1828800" algn="l" rtl="0" fontAlgn="base">
        <a:spcBef>
          <a:spcPct val="0"/>
        </a:spcBef>
        <a:spcAft>
          <a:spcPct val="0"/>
        </a:spcAft>
        <a:defRPr sz="26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FF9900"/>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000">
          <a:solidFill>
            <a:schemeClr val="tx1"/>
          </a:solidFill>
          <a:latin typeface="+mn-lt"/>
        </a:defRPr>
      </a:lvl2pPr>
      <a:lvl3pPr marL="1143000" indent="-228600" algn="l" rtl="0" eaLnBrk="0" fontAlgn="base" hangingPunct="0">
        <a:spcBef>
          <a:spcPct val="20000"/>
        </a:spcBef>
        <a:spcAft>
          <a:spcPct val="0"/>
        </a:spcAft>
        <a:buClr>
          <a:srgbClr val="FF9900"/>
        </a:buClr>
        <a:buChar char="•"/>
        <a:defRPr>
          <a:solidFill>
            <a:schemeClr val="tx1"/>
          </a:solidFill>
          <a:latin typeface="+mn-lt"/>
        </a:defRPr>
      </a:lvl3pPr>
      <a:lvl4pPr marL="1600200" indent="-228600" algn="l" rtl="0" eaLnBrk="0" fontAlgn="base" hangingPunct="0">
        <a:spcBef>
          <a:spcPct val="20000"/>
        </a:spcBef>
        <a:spcAft>
          <a:spcPct val="0"/>
        </a:spcAft>
        <a:buClr>
          <a:srgbClr val="FF9900"/>
        </a:buClr>
        <a:buChar char="•"/>
        <a:defRPr sz="1600">
          <a:solidFill>
            <a:schemeClr val="tx1"/>
          </a:solidFill>
          <a:latin typeface="+mn-lt"/>
        </a:defRPr>
      </a:lvl4pPr>
      <a:lvl5pPr marL="2057400" indent="-228600" algn="l" rtl="0" eaLnBrk="0" fontAlgn="base" hangingPunct="0">
        <a:spcBef>
          <a:spcPct val="20000"/>
        </a:spcBef>
        <a:spcAft>
          <a:spcPct val="0"/>
        </a:spcAft>
        <a:buClr>
          <a:srgbClr val="FF9900"/>
        </a:buClr>
        <a:buChar char="•"/>
        <a:defRPr sz="1600">
          <a:solidFill>
            <a:schemeClr val="tx1"/>
          </a:solidFill>
          <a:latin typeface="+mn-lt"/>
        </a:defRPr>
      </a:lvl5pPr>
      <a:lvl6pPr marL="2514600" indent="-228600" algn="l" rtl="0" fontAlgn="base">
        <a:spcBef>
          <a:spcPct val="20000"/>
        </a:spcBef>
        <a:spcAft>
          <a:spcPct val="0"/>
        </a:spcAft>
        <a:buClr>
          <a:srgbClr val="FF9900"/>
        </a:buClr>
        <a:buChar char="•"/>
        <a:defRPr sz="1600">
          <a:solidFill>
            <a:schemeClr val="tx1"/>
          </a:solidFill>
          <a:latin typeface="+mn-lt"/>
        </a:defRPr>
      </a:lvl6pPr>
      <a:lvl7pPr marL="2971800" indent="-228600" algn="l" rtl="0" fontAlgn="base">
        <a:spcBef>
          <a:spcPct val="20000"/>
        </a:spcBef>
        <a:spcAft>
          <a:spcPct val="0"/>
        </a:spcAft>
        <a:buClr>
          <a:srgbClr val="FF9900"/>
        </a:buClr>
        <a:buChar char="•"/>
        <a:defRPr sz="1600">
          <a:solidFill>
            <a:schemeClr val="tx1"/>
          </a:solidFill>
          <a:latin typeface="+mn-lt"/>
        </a:defRPr>
      </a:lvl7pPr>
      <a:lvl8pPr marL="3429000" indent="-228600" algn="l" rtl="0" fontAlgn="base">
        <a:spcBef>
          <a:spcPct val="20000"/>
        </a:spcBef>
        <a:spcAft>
          <a:spcPct val="0"/>
        </a:spcAft>
        <a:buClr>
          <a:srgbClr val="FF9900"/>
        </a:buClr>
        <a:buChar char="•"/>
        <a:defRPr sz="1600">
          <a:solidFill>
            <a:schemeClr val="tx1"/>
          </a:solidFill>
          <a:latin typeface="+mn-lt"/>
        </a:defRPr>
      </a:lvl8pPr>
      <a:lvl9pPr marL="3886200" indent="-228600" algn="l" rtl="0" fontAlgn="base">
        <a:spcBef>
          <a:spcPct val="20000"/>
        </a:spcBef>
        <a:spcAft>
          <a:spcPct val="0"/>
        </a:spcAft>
        <a:buClr>
          <a:srgbClr val="FF9900"/>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dt="0"/>
  <p:txStyles>
    <p:titleStyle>
      <a:lvl1pPr algn="l" defTabSz="912813" rtl="0" eaLnBrk="0" fontAlgn="base" hangingPunct="0">
        <a:spcBef>
          <a:spcPct val="0"/>
        </a:spcBef>
        <a:spcAft>
          <a:spcPct val="0"/>
        </a:spcAft>
        <a:defRPr sz="3600">
          <a:solidFill>
            <a:srgbClr val="002B5E"/>
          </a:solidFill>
          <a:latin typeface="+mj-lt"/>
          <a:ea typeface="+mj-ea"/>
          <a:cs typeface="+mj-cs"/>
        </a:defRPr>
      </a:lvl1pPr>
      <a:lvl2pPr algn="l" defTabSz="912813" rtl="0" eaLnBrk="0" fontAlgn="base" hangingPunct="0">
        <a:spcBef>
          <a:spcPct val="0"/>
        </a:spcBef>
        <a:spcAft>
          <a:spcPct val="0"/>
        </a:spcAft>
        <a:defRPr sz="3600">
          <a:solidFill>
            <a:srgbClr val="002B5E"/>
          </a:solidFill>
          <a:latin typeface="Calibri" pitchFamily="34" charset="0"/>
        </a:defRPr>
      </a:lvl2pPr>
      <a:lvl3pPr algn="l" defTabSz="912813" rtl="0" eaLnBrk="0" fontAlgn="base" hangingPunct="0">
        <a:spcBef>
          <a:spcPct val="0"/>
        </a:spcBef>
        <a:spcAft>
          <a:spcPct val="0"/>
        </a:spcAft>
        <a:defRPr sz="3600">
          <a:solidFill>
            <a:srgbClr val="002B5E"/>
          </a:solidFill>
          <a:latin typeface="Calibri" pitchFamily="34" charset="0"/>
        </a:defRPr>
      </a:lvl3pPr>
      <a:lvl4pPr algn="l" defTabSz="912813" rtl="0" eaLnBrk="0" fontAlgn="base" hangingPunct="0">
        <a:spcBef>
          <a:spcPct val="0"/>
        </a:spcBef>
        <a:spcAft>
          <a:spcPct val="0"/>
        </a:spcAft>
        <a:defRPr sz="3600">
          <a:solidFill>
            <a:srgbClr val="002B5E"/>
          </a:solidFill>
          <a:latin typeface="Calibri" pitchFamily="34" charset="0"/>
        </a:defRPr>
      </a:lvl4pPr>
      <a:lvl5pPr algn="l" defTabSz="912813" rtl="0" eaLnBrk="0" fontAlgn="base" hangingPunct="0">
        <a:spcBef>
          <a:spcPct val="0"/>
        </a:spcBef>
        <a:spcAft>
          <a:spcPct val="0"/>
        </a:spcAft>
        <a:defRPr sz="3600">
          <a:solidFill>
            <a:srgbClr val="002B5E"/>
          </a:solidFill>
          <a:latin typeface="Calibri" pitchFamily="34" charset="0"/>
        </a:defRPr>
      </a:lvl5pPr>
      <a:lvl6pPr marL="457200" algn="l" defTabSz="912813" rtl="0" fontAlgn="base">
        <a:spcBef>
          <a:spcPct val="0"/>
        </a:spcBef>
        <a:spcAft>
          <a:spcPct val="0"/>
        </a:spcAft>
        <a:defRPr sz="3600">
          <a:solidFill>
            <a:srgbClr val="002B5E"/>
          </a:solidFill>
          <a:latin typeface="Calibri" pitchFamily="34" charset="0"/>
        </a:defRPr>
      </a:lvl6pPr>
      <a:lvl7pPr marL="914400" algn="l" defTabSz="912813" rtl="0" fontAlgn="base">
        <a:spcBef>
          <a:spcPct val="0"/>
        </a:spcBef>
        <a:spcAft>
          <a:spcPct val="0"/>
        </a:spcAft>
        <a:defRPr sz="3600">
          <a:solidFill>
            <a:srgbClr val="002B5E"/>
          </a:solidFill>
          <a:latin typeface="Calibri" pitchFamily="34" charset="0"/>
        </a:defRPr>
      </a:lvl7pPr>
      <a:lvl8pPr marL="1371600" algn="l" defTabSz="912813" rtl="0" fontAlgn="base">
        <a:spcBef>
          <a:spcPct val="0"/>
        </a:spcBef>
        <a:spcAft>
          <a:spcPct val="0"/>
        </a:spcAft>
        <a:defRPr sz="3600">
          <a:solidFill>
            <a:srgbClr val="002B5E"/>
          </a:solidFill>
          <a:latin typeface="Calibri" pitchFamily="34" charset="0"/>
        </a:defRPr>
      </a:lvl8pPr>
      <a:lvl9pPr marL="1828800" algn="l" defTabSz="912813" rtl="0" fontAlgn="base">
        <a:spcBef>
          <a:spcPct val="0"/>
        </a:spcBef>
        <a:spcAft>
          <a:spcPct val="0"/>
        </a:spcAft>
        <a:defRPr sz="3600">
          <a:solidFill>
            <a:srgbClr val="002B5E"/>
          </a:solidFill>
          <a:latin typeface="Calibri" pitchFamily="34" charset="0"/>
        </a:defRPr>
      </a:lvl9pPr>
    </p:titleStyle>
    <p:bodyStyle>
      <a:lvl1pPr marL="341313" indent="-341313" algn="l" defTabSz="912813" rtl="0" eaLnBrk="0" fontAlgn="base" hangingPunct="0">
        <a:spcBef>
          <a:spcPct val="20000"/>
        </a:spcBef>
        <a:spcAft>
          <a:spcPct val="0"/>
        </a:spcAft>
        <a:buClr>
          <a:srgbClr val="707070"/>
        </a:buClr>
        <a:buFont typeface="Tw Cen MT Condensed Extra Bold" pitchFamily="34" charset="0"/>
        <a:buChar char="&gt;"/>
        <a:defRPr sz="2800">
          <a:solidFill>
            <a:srgbClr val="888888"/>
          </a:solidFill>
          <a:latin typeface="+mn-lt"/>
          <a:ea typeface="+mn-ea"/>
          <a:cs typeface="+mn-cs"/>
        </a:defRPr>
      </a:lvl1pPr>
      <a:lvl2pPr marL="741363" indent="-284163" algn="l" defTabSz="912813" rtl="0" eaLnBrk="0" fontAlgn="base" hangingPunct="0">
        <a:spcBef>
          <a:spcPct val="20000"/>
        </a:spcBef>
        <a:spcAft>
          <a:spcPct val="0"/>
        </a:spcAft>
        <a:buClr>
          <a:srgbClr val="707070"/>
        </a:buClr>
        <a:buFont typeface="Arial" pitchFamily="34" charset="0"/>
        <a:buChar char="–"/>
        <a:defRPr sz="2800">
          <a:solidFill>
            <a:srgbClr val="888888"/>
          </a:solidFill>
          <a:latin typeface="+mn-lt"/>
        </a:defRPr>
      </a:lvl2pPr>
      <a:lvl3pPr marL="1141413" indent="-227013" algn="l" defTabSz="912813" rtl="0" eaLnBrk="0" fontAlgn="base" hangingPunct="0">
        <a:spcBef>
          <a:spcPct val="20000"/>
        </a:spcBef>
        <a:spcAft>
          <a:spcPct val="0"/>
        </a:spcAft>
        <a:buClr>
          <a:srgbClr val="707070"/>
        </a:buClr>
        <a:buFont typeface="Arial" pitchFamily="34" charset="0"/>
        <a:buChar char="•"/>
        <a:defRPr sz="2800">
          <a:solidFill>
            <a:srgbClr val="888888"/>
          </a:solidFill>
          <a:latin typeface="+mn-lt"/>
        </a:defRPr>
      </a:lvl3pPr>
      <a:lvl4pPr marL="1598613" indent="-227013" algn="l" defTabSz="912813" rtl="0" eaLnBrk="0" fontAlgn="base" hangingPunct="0">
        <a:spcBef>
          <a:spcPct val="20000"/>
        </a:spcBef>
        <a:spcAft>
          <a:spcPct val="0"/>
        </a:spcAft>
        <a:buClr>
          <a:srgbClr val="707070"/>
        </a:buClr>
        <a:buFont typeface="Arial" pitchFamily="34" charset="0"/>
        <a:buChar char="–"/>
        <a:defRPr sz="2800">
          <a:solidFill>
            <a:srgbClr val="888888"/>
          </a:solidFill>
          <a:latin typeface="+mn-lt"/>
        </a:defRPr>
      </a:lvl4pPr>
      <a:lvl5pPr marL="2055813" indent="-227013" algn="l" defTabSz="912813" rtl="0" eaLnBrk="0" fontAlgn="base" hangingPunct="0">
        <a:spcBef>
          <a:spcPct val="20000"/>
        </a:spcBef>
        <a:spcAft>
          <a:spcPct val="0"/>
        </a:spcAft>
        <a:buClr>
          <a:srgbClr val="707070"/>
        </a:buClr>
        <a:buFont typeface="Arial" pitchFamily="34" charset="0"/>
        <a:buChar char="»"/>
        <a:defRPr sz="2800">
          <a:solidFill>
            <a:srgbClr val="888888"/>
          </a:solidFill>
          <a:latin typeface="+mn-lt"/>
        </a:defRPr>
      </a:lvl5pPr>
      <a:lvl6pPr marL="2513013" indent="-227013" algn="l" defTabSz="912813" rtl="0" fontAlgn="base">
        <a:spcBef>
          <a:spcPct val="20000"/>
        </a:spcBef>
        <a:spcAft>
          <a:spcPct val="0"/>
        </a:spcAft>
        <a:buClr>
          <a:srgbClr val="707070"/>
        </a:buClr>
        <a:buFont typeface="Arial" charset="0"/>
        <a:buChar char="»"/>
        <a:defRPr sz="2800">
          <a:solidFill>
            <a:srgbClr val="888888"/>
          </a:solidFill>
          <a:latin typeface="+mn-lt"/>
        </a:defRPr>
      </a:lvl6pPr>
      <a:lvl7pPr marL="2970213" indent="-227013" algn="l" defTabSz="912813" rtl="0" fontAlgn="base">
        <a:spcBef>
          <a:spcPct val="20000"/>
        </a:spcBef>
        <a:spcAft>
          <a:spcPct val="0"/>
        </a:spcAft>
        <a:buClr>
          <a:srgbClr val="707070"/>
        </a:buClr>
        <a:buFont typeface="Arial" charset="0"/>
        <a:buChar char="»"/>
        <a:defRPr sz="2800">
          <a:solidFill>
            <a:srgbClr val="888888"/>
          </a:solidFill>
          <a:latin typeface="+mn-lt"/>
        </a:defRPr>
      </a:lvl7pPr>
      <a:lvl8pPr marL="3427413" indent="-227013" algn="l" defTabSz="912813" rtl="0" fontAlgn="base">
        <a:spcBef>
          <a:spcPct val="20000"/>
        </a:spcBef>
        <a:spcAft>
          <a:spcPct val="0"/>
        </a:spcAft>
        <a:buClr>
          <a:srgbClr val="707070"/>
        </a:buClr>
        <a:buFont typeface="Arial" charset="0"/>
        <a:buChar char="»"/>
        <a:defRPr sz="2800">
          <a:solidFill>
            <a:srgbClr val="888888"/>
          </a:solidFill>
          <a:latin typeface="+mn-lt"/>
        </a:defRPr>
      </a:lvl8pPr>
      <a:lvl9pPr marL="3884613" indent="-227013" algn="l" defTabSz="912813" rtl="0" fontAlgn="base">
        <a:spcBef>
          <a:spcPct val="20000"/>
        </a:spcBef>
        <a:spcAft>
          <a:spcPct val="0"/>
        </a:spcAft>
        <a:buClr>
          <a:srgbClr val="707070"/>
        </a:buClr>
        <a:buFont typeface="Arial" charset="0"/>
        <a:buChar char="»"/>
        <a:defRPr sz="2800">
          <a:solidFill>
            <a:srgbClr val="8888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50" name="Picture 7" descr="IACASlogo.tif"/>
          <p:cNvPicPr>
            <a:picLocks noChangeAspect="1"/>
          </p:cNvPicPr>
          <p:nvPr/>
        </p:nvPicPr>
        <p:blipFill>
          <a:blip r:embed="rId14" cstate="print"/>
          <a:srcRect/>
          <a:stretch>
            <a:fillRect/>
          </a:stretch>
        </p:blipFill>
        <p:spPr bwMode="auto">
          <a:xfrm>
            <a:off x="228600" y="244475"/>
            <a:ext cx="3189288" cy="365125"/>
          </a:xfrm>
          <a:prstGeom prst="rect">
            <a:avLst/>
          </a:prstGeom>
          <a:noFill/>
          <a:ln w="9525">
            <a:noFill/>
            <a:miter lim="800000"/>
            <a:headEnd/>
            <a:tailEnd/>
          </a:ln>
        </p:spPr>
      </p:pic>
      <p:sp>
        <p:nvSpPr>
          <p:cNvPr id="2051" name="Title Placeholder 1"/>
          <p:cNvSpPr>
            <a:spLocks noGrp="1"/>
          </p:cNvSpPr>
          <p:nvPr>
            <p:ph type="title"/>
          </p:nvPr>
        </p:nvSpPr>
        <p:spPr bwMode="auto">
          <a:xfrm>
            <a:off x="228600" y="990600"/>
            <a:ext cx="4114800" cy="11430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228600" y="2286000"/>
            <a:ext cx="3962400" cy="41148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lide Number Placeholder 5"/>
          <p:cNvSpPr>
            <a:spLocks noGrp="1"/>
          </p:cNvSpPr>
          <p:nvPr>
            <p:ph type="sldNum" sz="quarter" idx="4"/>
          </p:nvPr>
        </p:nvSpPr>
        <p:spPr>
          <a:xfrm>
            <a:off x="4572000" y="6416675"/>
            <a:ext cx="4343400" cy="365125"/>
          </a:xfrm>
          <a:prstGeom prst="rect">
            <a:avLst/>
          </a:prstGeom>
        </p:spPr>
        <p:txBody>
          <a:bodyPr vert="horz" wrap="square" lIns="91418" tIns="45709" rIns="91418" bIns="45709" numCol="1" anchor="ctr" anchorCtr="0" compatLnSpc="1">
            <a:prstTxWarp prst="textNoShape">
              <a:avLst/>
            </a:prstTxWarp>
          </a:bodyPr>
          <a:lstStyle>
            <a:lvl1pPr algn="r">
              <a:spcBef>
                <a:spcPct val="0"/>
              </a:spcBef>
              <a:buClrTx/>
              <a:defRPr sz="1200">
                <a:solidFill>
                  <a:srgbClr val="888888"/>
                </a:solidFill>
                <a:latin typeface="+mn-lt"/>
              </a:defRPr>
            </a:lvl1pPr>
          </a:lstStyle>
          <a:p>
            <a:pPr>
              <a:defRPr/>
            </a:pPr>
            <a:r>
              <a:rPr lang="en-US"/>
              <a:t>iacadvertising.com  </a:t>
            </a:r>
            <a:r>
              <a:rPr lang="en-US">
                <a:sym typeface="Wingdings 2" pitchFamily="18" charset="2"/>
              </a:rPr>
              <a:t></a:t>
            </a:r>
            <a:r>
              <a:rPr lang="en-US"/>
              <a:t>  </a:t>
            </a:r>
            <a:fld id="{F6ABAFE9-B71E-476A-98F7-4F41349D9D69}" type="slidenum">
              <a:rPr lang="en-US" b="1"/>
              <a:pPr>
                <a:defRPr/>
              </a:pPr>
              <a:t>‹#›</a:t>
            </a:fld>
            <a:endParaRPr lang="en-US" b="1"/>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dt="0"/>
  <p:txStyles>
    <p:titleStyle>
      <a:lvl1pPr algn="l" defTabSz="912813" rtl="0" eaLnBrk="0" fontAlgn="base" hangingPunct="0">
        <a:spcBef>
          <a:spcPct val="0"/>
        </a:spcBef>
        <a:spcAft>
          <a:spcPct val="0"/>
        </a:spcAft>
        <a:defRPr sz="3600">
          <a:solidFill>
            <a:srgbClr val="002B5E"/>
          </a:solidFill>
          <a:latin typeface="+mj-lt"/>
          <a:ea typeface="+mj-ea"/>
          <a:cs typeface="+mj-cs"/>
        </a:defRPr>
      </a:lvl1pPr>
      <a:lvl2pPr algn="l" defTabSz="912813" rtl="0" eaLnBrk="0" fontAlgn="base" hangingPunct="0">
        <a:spcBef>
          <a:spcPct val="0"/>
        </a:spcBef>
        <a:spcAft>
          <a:spcPct val="0"/>
        </a:spcAft>
        <a:defRPr sz="3600">
          <a:solidFill>
            <a:srgbClr val="002B5E"/>
          </a:solidFill>
          <a:latin typeface="Calibri" pitchFamily="34" charset="0"/>
        </a:defRPr>
      </a:lvl2pPr>
      <a:lvl3pPr algn="l" defTabSz="912813" rtl="0" eaLnBrk="0" fontAlgn="base" hangingPunct="0">
        <a:spcBef>
          <a:spcPct val="0"/>
        </a:spcBef>
        <a:spcAft>
          <a:spcPct val="0"/>
        </a:spcAft>
        <a:defRPr sz="3600">
          <a:solidFill>
            <a:srgbClr val="002B5E"/>
          </a:solidFill>
          <a:latin typeface="Calibri" pitchFamily="34" charset="0"/>
        </a:defRPr>
      </a:lvl3pPr>
      <a:lvl4pPr algn="l" defTabSz="912813" rtl="0" eaLnBrk="0" fontAlgn="base" hangingPunct="0">
        <a:spcBef>
          <a:spcPct val="0"/>
        </a:spcBef>
        <a:spcAft>
          <a:spcPct val="0"/>
        </a:spcAft>
        <a:defRPr sz="3600">
          <a:solidFill>
            <a:srgbClr val="002B5E"/>
          </a:solidFill>
          <a:latin typeface="Calibri" pitchFamily="34" charset="0"/>
        </a:defRPr>
      </a:lvl4pPr>
      <a:lvl5pPr algn="l" defTabSz="912813" rtl="0" eaLnBrk="0" fontAlgn="base" hangingPunct="0">
        <a:spcBef>
          <a:spcPct val="0"/>
        </a:spcBef>
        <a:spcAft>
          <a:spcPct val="0"/>
        </a:spcAft>
        <a:defRPr sz="3600">
          <a:solidFill>
            <a:srgbClr val="002B5E"/>
          </a:solidFill>
          <a:latin typeface="Calibri" pitchFamily="34" charset="0"/>
        </a:defRPr>
      </a:lvl5pPr>
      <a:lvl6pPr marL="457200" algn="l" defTabSz="912813" rtl="0" eaLnBrk="0" fontAlgn="base" hangingPunct="0">
        <a:spcBef>
          <a:spcPct val="0"/>
        </a:spcBef>
        <a:spcAft>
          <a:spcPct val="0"/>
        </a:spcAft>
        <a:defRPr sz="3600">
          <a:solidFill>
            <a:srgbClr val="002B5E"/>
          </a:solidFill>
          <a:latin typeface="Calibri" pitchFamily="34" charset="0"/>
        </a:defRPr>
      </a:lvl6pPr>
      <a:lvl7pPr marL="914400" algn="l" defTabSz="912813" rtl="0" eaLnBrk="0" fontAlgn="base" hangingPunct="0">
        <a:spcBef>
          <a:spcPct val="0"/>
        </a:spcBef>
        <a:spcAft>
          <a:spcPct val="0"/>
        </a:spcAft>
        <a:defRPr sz="3600">
          <a:solidFill>
            <a:srgbClr val="002B5E"/>
          </a:solidFill>
          <a:latin typeface="Calibri" pitchFamily="34" charset="0"/>
        </a:defRPr>
      </a:lvl7pPr>
      <a:lvl8pPr marL="1371600" algn="l" defTabSz="912813" rtl="0" eaLnBrk="0" fontAlgn="base" hangingPunct="0">
        <a:spcBef>
          <a:spcPct val="0"/>
        </a:spcBef>
        <a:spcAft>
          <a:spcPct val="0"/>
        </a:spcAft>
        <a:defRPr sz="3600">
          <a:solidFill>
            <a:srgbClr val="002B5E"/>
          </a:solidFill>
          <a:latin typeface="Calibri" pitchFamily="34" charset="0"/>
        </a:defRPr>
      </a:lvl8pPr>
      <a:lvl9pPr marL="1828800" algn="l" defTabSz="912813" rtl="0" eaLnBrk="0" fontAlgn="base" hangingPunct="0">
        <a:spcBef>
          <a:spcPct val="0"/>
        </a:spcBef>
        <a:spcAft>
          <a:spcPct val="0"/>
        </a:spcAft>
        <a:defRPr sz="3600">
          <a:solidFill>
            <a:srgbClr val="002B5E"/>
          </a:solidFill>
          <a:latin typeface="Calibri" pitchFamily="34" charset="0"/>
        </a:defRPr>
      </a:lvl9pPr>
    </p:titleStyle>
    <p:bodyStyle>
      <a:lvl1pPr marL="341313" indent="-341313" algn="l" defTabSz="912813" rtl="0" eaLnBrk="0" fontAlgn="base" hangingPunct="0">
        <a:spcBef>
          <a:spcPct val="20000"/>
        </a:spcBef>
        <a:spcAft>
          <a:spcPct val="0"/>
        </a:spcAft>
        <a:buClr>
          <a:srgbClr val="404040"/>
        </a:buClr>
        <a:buFont typeface="Tw Cen MT Condensed Extra Bold" pitchFamily="34" charset="0"/>
        <a:buChar char="&gt;"/>
        <a:defRPr sz="2800">
          <a:solidFill>
            <a:srgbClr val="888888"/>
          </a:solidFill>
          <a:latin typeface="+mn-lt"/>
          <a:ea typeface="+mn-ea"/>
          <a:cs typeface="+mn-cs"/>
        </a:defRPr>
      </a:lvl1pPr>
      <a:lvl2pPr marL="741363" indent="-284163" algn="l" defTabSz="912813" rtl="0" eaLnBrk="0" fontAlgn="base" hangingPunct="0">
        <a:spcBef>
          <a:spcPct val="20000"/>
        </a:spcBef>
        <a:spcAft>
          <a:spcPct val="0"/>
        </a:spcAft>
        <a:buClr>
          <a:srgbClr val="404040"/>
        </a:buClr>
        <a:buFont typeface="Arial" pitchFamily="34" charset="0"/>
        <a:buChar char="–"/>
        <a:defRPr sz="2800">
          <a:solidFill>
            <a:srgbClr val="888888"/>
          </a:solidFill>
          <a:latin typeface="+mn-lt"/>
        </a:defRPr>
      </a:lvl2pPr>
      <a:lvl3pPr marL="1141413" indent="-227013" algn="l" defTabSz="912813" rtl="0" eaLnBrk="0" fontAlgn="base" hangingPunct="0">
        <a:spcBef>
          <a:spcPct val="20000"/>
        </a:spcBef>
        <a:spcAft>
          <a:spcPct val="0"/>
        </a:spcAft>
        <a:buClr>
          <a:srgbClr val="404040"/>
        </a:buClr>
        <a:buFont typeface="Arial" pitchFamily="34" charset="0"/>
        <a:buChar char="•"/>
        <a:defRPr sz="2800">
          <a:solidFill>
            <a:srgbClr val="888888"/>
          </a:solidFill>
          <a:latin typeface="+mn-lt"/>
        </a:defRPr>
      </a:lvl3pPr>
      <a:lvl4pPr marL="1598613" indent="-227013" algn="l" defTabSz="912813" rtl="0" eaLnBrk="0" fontAlgn="base" hangingPunct="0">
        <a:spcBef>
          <a:spcPct val="20000"/>
        </a:spcBef>
        <a:spcAft>
          <a:spcPct val="0"/>
        </a:spcAft>
        <a:buClr>
          <a:srgbClr val="404040"/>
        </a:buClr>
        <a:buFont typeface="Arial" pitchFamily="34" charset="0"/>
        <a:buChar char="–"/>
        <a:defRPr sz="2800">
          <a:solidFill>
            <a:srgbClr val="888888"/>
          </a:solidFill>
          <a:latin typeface="+mn-lt"/>
        </a:defRPr>
      </a:lvl4pPr>
      <a:lvl5pPr marL="2055813" indent="-227013" algn="l" defTabSz="912813" rtl="0" eaLnBrk="0" fontAlgn="base" hangingPunct="0">
        <a:spcBef>
          <a:spcPct val="20000"/>
        </a:spcBef>
        <a:spcAft>
          <a:spcPct val="0"/>
        </a:spcAft>
        <a:buClr>
          <a:srgbClr val="404040"/>
        </a:buClr>
        <a:buFont typeface="Arial" pitchFamily="34" charset="0"/>
        <a:buChar char="»"/>
        <a:defRPr sz="2800">
          <a:solidFill>
            <a:srgbClr val="888888"/>
          </a:solidFill>
          <a:latin typeface="+mn-lt"/>
        </a:defRPr>
      </a:lvl5pPr>
      <a:lvl6pPr marL="2513013" indent="-227013" algn="l" defTabSz="912813" rtl="0" eaLnBrk="0" fontAlgn="base" hangingPunct="0">
        <a:spcBef>
          <a:spcPct val="20000"/>
        </a:spcBef>
        <a:spcAft>
          <a:spcPct val="0"/>
        </a:spcAft>
        <a:buClr>
          <a:srgbClr val="404040"/>
        </a:buClr>
        <a:buFont typeface="Arial" charset="0"/>
        <a:buChar char="»"/>
        <a:defRPr sz="2800">
          <a:solidFill>
            <a:srgbClr val="888888"/>
          </a:solidFill>
          <a:latin typeface="+mn-lt"/>
        </a:defRPr>
      </a:lvl6pPr>
      <a:lvl7pPr marL="2970213" indent="-227013" algn="l" defTabSz="912813" rtl="0" eaLnBrk="0" fontAlgn="base" hangingPunct="0">
        <a:spcBef>
          <a:spcPct val="20000"/>
        </a:spcBef>
        <a:spcAft>
          <a:spcPct val="0"/>
        </a:spcAft>
        <a:buClr>
          <a:srgbClr val="404040"/>
        </a:buClr>
        <a:buFont typeface="Arial" charset="0"/>
        <a:buChar char="»"/>
        <a:defRPr sz="2800">
          <a:solidFill>
            <a:srgbClr val="888888"/>
          </a:solidFill>
          <a:latin typeface="+mn-lt"/>
        </a:defRPr>
      </a:lvl7pPr>
      <a:lvl8pPr marL="3427413" indent="-227013" algn="l" defTabSz="912813" rtl="0" eaLnBrk="0" fontAlgn="base" hangingPunct="0">
        <a:spcBef>
          <a:spcPct val="20000"/>
        </a:spcBef>
        <a:spcAft>
          <a:spcPct val="0"/>
        </a:spcAft>
        <a:buClr>
          <a:srgbClr val="404040"/>
        </a:buClr>
        <a:buFont typeface="Arial" charset="0"/>
        <a:buChar char="»"/>
        <a:defRPr sz="2800">
          <a:solidFill>
            <a:srgbClr val="888888"/>
          </a:solidFill>
          <a:latin typeface="+mn-lt"/>
        </a:defRPr>
      </a:lvl8pPr>
      <a:lvl9pPr marL="3884613" indent="-227013" algn="l" defTabSz="912813" rtl="0" eaLnBrk="0" fontAlgn="base" hangingPunct="0">
        <a:spcBef>
          <a:spcPct val="20000"/>
        </a:spcBef>
        <a:spcAft>
          <a:spcPct val="0"/>
        </a:spcAft>
        <a:buClr>
          <a:srgbClr val="404040"/>
        </a:buClr>
        <a:buFont typeface="Arial" charset="0"/>
        <a:buChar char="»"/>
        <a:defRPr sz="2800">
          <a:solidFill>
            <a:srgbClr val="8888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news.cnet.com/8301-1009_3-10093699-83.html" TargetMode="External"/><Relationship Id="rId13" Type="http://schemas.openxmlformats.org/officeDocument/2006/relationships/hyperlink" Target="http://www.computerworld.com/s/article/9175081/A_Chinese_ISP_momentarily_hijacks_the_Internet_again_" TargetMode="External"/><Relationship Id="rId18" Type="http://schemas.openxmlformats.org/officeDocument/2006/relationships/hyperlink" Target="http://www.theregister.co.uk/2010/08/09/dns_service_monster_ddos/" TargetMode="External"/><Relationship Id="rId3" Type="http://schemas.openxmlformats.org/officeDocument/2006/relationships/hyperlink" Target="http://www.computerworld.com/s/article/9135274/Online_attack_hits_US_government_Web_sites?taxonomyId=17&amp;pageNumber=1" TargetMode="External"/><Relationship Id="rId7" Type="http://schemas.openxmlformats.org/officeDocument/2006/relationships/hyperlink" Target="http://www.v3.co.uk/v3/news/2256353/businesses-fear-rise-cloud" TargetMode="External"/><Relationship Id="rId12" Type="http://schemas.openxmlformats.org/officeDocument/2006/relationships/hyperlink" Target="http://www.foxnews.com/politics/2010/02/03/intel-chief-risk-crippling-cyber-attack/" TargetMode="External"/><Relationship Id="rId17" Type="http://schemas.openxmlformats.org/officeDocument/2006/relationships/hyperlink" Target="http://videos.wittysparks.com/id/811437737" TargetMode="External"/><Relationship Id="rId2" Type="http://schemas.openxmlformats.org/officeDocument/2006/relationships/notesSlide" Target="../notesSlides/notesSlide1.xml"/><Relationship Id="rId16" Type="http://schemas.openxmlformats.org/officeDocument/2006/relationships/hyperlink" Target="http://www.slyck.com/news.php?story=1947" TargetMode="External"/><Relationship Id="rId1" Type="http://schemas.openxmlformats.org/officeDocument/2006/relationships/slideLayout" Target="../slideLayouts/slideLayout2.xml"/><Relationship Id="rId6" Type="http://schemas.openxmlformats.org/officeDocument/2006/relationships/hyperlink" Target="http://www.theregister.co.uk/2009/10/30/swedish_ddos_attacks/" TargetMode="External"/><Relationship Id="rId11" Type="http://schemas.openxmlformats.org/officeDocument/2006/relationships/hyperlink" Target="http://www.networkworld.com/news/2010/012710-ddos-oil-gas.html" TargetMode="External"/><Relationship Id="rId5" Type="http://schemas.openxmlformats.org/officeDocument/2006/relationships/hyperlink" Target="http://www.theregister.co.uk/2009/09/02/china_gamers_dos_spat/" TargetMode="External"/><Relationship Id="rId15" Type="http://schemas.openxmlformats.org/officeDocument/2006/relationships/hyperlink" Target="http://www.securecomputing.net.au/News/174026,verisign-warns-of-growing-denialofservice-threat.aspx" TargetMode="External"/><Relationship Id="rId10" Type="http://schemas.openxmlformats.org/officeDocument/2006/relationships/hyperlink" Target="http://www.pcworld.com/businesscenter/article/187597/chinese_human_rights_sites_hit_by_ddos_attack.html" TargetMode="External"/><Relationship Id="rId19" Type="http://schemas.openxmlformats.org/officeDocument/2006/relationships/hyperlink" Target="http://www.theregister.co.uk/2009/07/08/federal_websites_ddosed/" TargetMode="External"/><Relationship Id="rId4" Type="http://schemas.openxmlformats.org/officeDocument/2006/relationships/hyperlink" Target="http://www.pcworld.com/article/169809/twitter_ddos_attack_politically_motivated_says_report.html" TargetMode="External"/><Relationship Id="rId9" Type="http://schemas.openxmlformats.org/officeDocument/2006/relationships/hyperlink" Target="http://www.securecomputing.net.au/News/165130,carriers-and-isps-fear-rise-in-ddos-attacks-in-2010.aspx" TargetMode="External"/><Relationship Id="rId14" Type="http://schemas.openxmlformats.org/officeDocument/2006/relationships/hyperlink" Target="http://www.zdnet.com/blog/security/attack-of-the-opt-in-botnets/6268?tag=content;search-results-river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2.xml.rels><?xml version="1.0" encoding="UTF-8" standalone="yes"?>
<Relationships xmlns="http://schemas.openxmlformats.org/package/2006/relationships"><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hyperlink" Target="http://en.wikipedia.org/wiki/Image:Costco.png" TargetMode="External"/><Relationship Id="rId39" Type="http://schemas.openxmlformats.org/officeDocument/2006/relationships/image" Target="../media/image77.png"/><Relationship Id="rId21" Type="http://schemas.openxmlformats.org/officeDocument/2006/relationships/image" Target="../media/image62.png"/><Relationship Id="rId34" Type="http://schemas.openxmlformats.org/officeDocument/2006/relationships/image" Target="../media/image72.jpeg"/><Relationship Id="rId42" Type="http://schemas.openxmlformats.org/officeDocument/2006/relationships/image" Target="../media/image80.png"/><Relationship Id="rId47" Type="http://schemas.openxmlformats.org/officeDocument/2006/relationships/image" Target="../media/image85.png"/><Relationship Id="rId50" Type="http://schemas.openxmlformats.org/officeDocument/2006/relationships/image" Target="../media/image88.png"/><Relationship Id="rId55" Type="http://schemas.openxmlformats.org/officeDocument/2006/relationships/image" Target="../media/image93.png"/><Relationship Id="rId63" Type="http://schemas.openxmlformats.org/officeDocument/2006/relationships/image" Target="../media/image101.png"/><Relationship Id="rId68" Type="http://schemas.openxmlformats.org/officeDocument/2006/relationships/image" Target="../media/image106.png"/><Relationship Id="rId76" Type="http://schemas.openxmlformats.org/officeDocument/2006/relationships/image" Target="../media/image113.png"/><Relationship Id="rId7" Type="http://schemas.openxmlformats.org/officeDocument/2006/relationships/image" Target="../media/image49.jpeg"/><Relationship Id="rId71" Type="http://schemas.openxmlformats.org/officeDocument/2006/relationships/image" Target="../media/image109.png"/><Relationship Id="rId2" Type="http://schemas.openxmlformats.org/officeDocument/2006/relationships/notesSlide" Target="../notesSlides/notesSlide22.xml"/><Relationship Id="rId16" Type="http://schemas.openxmlformats.org/officeDocument/2006/relationships/image" Target="../media/image57.png"/><Relationship Id="rId29" Type="http://schemas.openxmlformats.org/officeDocument/2006/relationships/image" Target="../media/image69.png"/><Relationship Id="rId11" Type="http://schemas.openxmlformats.org/officeDocument/2006/relationships/image" Target="../media/image52.png"/><Relationship Id="rId24" Type="http://schemas.openxmlformats.org/officeDocument/2006/relationships/image" Target="../media/image65.png"/><Relationship Id="rId32" Type="http://schemas.openxmlformats.org/officeDocument/2006/relationships/image" Target="../media/image71.jpeg"/><Relationship Id="rId37" Type="http://schemas.openxmlformats.org/officeDocument/2006/relationships/image" Target="../media/image75.png"/><Relationship Id="rId40" Type="http://schemas.openxmlformats.org/officeDocument/2006/relationships/image" Target="../media/image78.png"/><Relationship Id="rId45" Type="http://schemas.openxmlformats.org/officeDocument/2006/relationships/image" Target="../media/image83.png"/><Relationship Id="rId53" Type="http://schemas.openxmlformats.org/officeDocument/2006/relationships/image" Target="../media/image91.png"/><Relationship Id="rId58" Type="http://schemas.openxmlformats.org/officeDocument/2006/relationships/image" Target="../media/image96.png"/><Relationship Id="rId66" Type="http://schemas.openxmlformats.org/officeDocument/2006/relationships/image" Target="../media/image104.png"/><Relationship Id="rId74" Type="http://schemas.openxmlformats.org/officeDocument/2006/relationships/hyperlink" Target="http://www.schwab.com/public/schwab/home/index.html?cmsid=P-979213&amp;pg=P-1023548&amp;lvl1=home&amp;refid=P-1064133&amp;refpid=P-1005935" TargetMode="External"/><Relationship Id="rId5" Type="http://schemas.openxmlformats.org/officeDocument/2006/relationships/image" Target="../media/image47.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8.png"/><Relationship Id="rId36" Type="http://schemas.openxmlformats.org/officeDocument/2006/relationships/image" Target="../media/image74.png"/><Relationship Id="rId49" Type="http://schemas.openxmlformats.org/officeDocument/2006/relationships/image" Target="../media/image87.png"/><Relationship Id="rId57" Type="http://schemas.openxmlformats.org/officeDocument/2006/relationships/image" Target="../media/image95.png"/><Relationship Id="rId61" Type="http://schemas.openxmlformats.org/officeDocument/2006/relationships/image" Target="../media/image99.png"/><Relationship Id="rId10" Type="http://schemas.openxmlformats.org/officeDocument/2006/relationships/image" Target="../media/image51.png"/><Relationship Id="rId19" Type="http://schemas.openxmlformats.org/officeDocument/2006/relationships/image" Target="../media/image60.png"/><Relationship Id="rId31" Type="http://schemas.openxmlformats.org/officeDocument/2006/relationships/hyperlink" Target="http://images.google.com/imgres?imgurl=http://www.beloblog.com/KGW_Blogs/travel/archives/USA%20Today%20Logo.bmp&amp;imgrefurl=http://www.beloblog.com/KGW_Blogs/travel/archives/2006/09/&amp;h=296&amp;w=472&amp;sz=410&amp;hl=en&amp;start=4&amp;tbnid=tOmh_26yByN_hM:&amp;tbnh=81&amp;tbnw=129&amp;prev=/images?q=usa+today&amp;gbv=2&amp;svnum=10&amp;hl=en" TargetMode="External"/><Relationship Id="rId44" Type="http://schemas.openxmlformats.org/officeDocument/2006/relationships/image" Target="../media/image82.png"/><Relationship Id="rId52" Type="http://schemas.openxmlformats.org/officeDocument/2006/relationships/image" Target="../media/image90.png"/><Relationship Id="rId60" Type="http://schemas.openxmlformats.org/officeDocument/2006/relationships/image" Target="../media/image98.png"/><Relationship Id="rId65" Type="http://schemas.openxmlformats.org/officeDocument/2006/relationships/image" Target="../media/image103.png"/><Relationship Id="rId73" Type="http://schemas.openxmlformats.org/officeDocument/2006/relationships/image" Target="../media/image111.png"/><Relationship Id="rId4" Type="http://schemas.openxmlformats.org/officeDocument/2006/relationships/hyperlink" Target="http://www.microsoft.com/isapi/gomscom.asp?target=/" TargetMode="External"/><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3.png"/><Relationship Id="rId43" Type="http://schemas.openxmlformats.org/officeDocument/2006/relationships/image" Target="../media/image81.png"/><Relationship Id="rId48" Type="http://schemas.openxmlformats.org/officeDocument/2006/relationships/image" Target="../media/image86.png"/><Relationship Id="rId56" Type="http://schemas.openxmlformats.org/officeDocument/2006/relationships/image" Target="../media/image94.png"/><Relationship Id="rId64" Type="http://schemas.openxmlformats.org/officeDocument/2006/relationships/image" Target="../media/image102.png"/><Relationship Id="rId69" Type="http://schemas.openxmlformats.org/officeDocument/2006/relationships/image" Target="../media/image107.png"/><Relationship Id="rId8" Type="http://schemas.openxmlformats.org/officeDocument/2006/relationships/hyperlink" Target="http://www.mcafee.com/" TargetMode="External"/><Relationship Id="rId51" Type="http://schemas.openxmlformats.org/officeDocument/2006/relationships/image" Target="../media/image89.png"/><Relationship Id="rId72" Type="http://schemas.openxmlformats.org/officeDocument/2006/relationships/image" Target="../media/image110.png"/><Relationship Id="rId3" Type="http://schemas.openxmlformats.org/officeDocument/2006/relationships/image" Target="../media/image46.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hyperlink" Target="http://images.google.com/imgres?imgurl=http://www.doubleclick.com/images/doubleclick_logo.jpg&amp;imgrefurl=http://www.doubleclick.com/us/contact_us/&amp;h=124&amp;w=138&amp;sz=4&amp;hl=en&amp;start=10&amp;tbnid=QVJyhP3u-RI0KM:&amp;tbnh=84&amp;tbnw=93&amp;prev=/images?q=doubleclick+logo&amp;gbv=2&amp;svnum=10&amp;hl=en" TargetMode="External"/><Relationship Id="rId38" Type="http://schemas.openxmlformats.org/officeDocument/2006/relationships/image" Target="../media/image76.png"/><Relationship Id="rId46" Type="http://schemas.openxmlformats.org/officeDocument/2006/relationships/image" Target="../media/image84.png"/><Relationship Id="rId59" Type="http://schemas.openxmlformats.org/officeDocument/2006/relationships/image" Target="../media/image97.png"/><Relationship Id="rId67" Type="http://schemas.openxmlformats.org/officeDocument/2006/relationships/image" Target="../media/image105.png"/><Relationship Id="rId20" Type="http://schemas.openxmlformats.org/officeDocument/2006/relationships/image" Target="../media/image61.png"/><Relationship Id="rId41" Type="http://schemas.openxmlformats.org/officeDocument/2006/relationships/image" Target="../media/image79.png"/><Relationship Id="rId54" Type="http://schemas.openxmlformats.org/officeDocument/2006/relationships/image" Target="../media/image92.png"/><Relationship Id="rId62" Type="http://schemas.openxmlformats.org/officeDocument/2006/relationships/image" Target="../media/image100.png"/><Relationship Id="rId70" Type="http://schemas.openxmlformats.org/officeDocument/2006/relationships/image" Target="../media/image108.png"/><Relationship Id="rId75" Type="http://schemas.openxmlformats.org/officeDocument/2006/relationships/image" Target="../media/image112.png"/><Relationship Id="rId1" Type="http://schemas.openxmlformats.org/officeDocument/2006/relationships/slideLayout" Target="../slideLayouts/slideLayout12.xml"/><Relationship Id="rId6"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hyperlink" Target="http://www.fbi.gov/" TargetMode="External"/><Relationship Id="rId18" Type="http://schemas.openxmlformats.org/officeDocument/2006/relationships/image" Target="../media/image128.png"/><Relationship Id="rId26" Type="http://schemas.openxmlformats.org/officeDocument/2006/relationships/image" Target="../media/image136.png"/><Relationship Id="rId39" Type="http://schemas.openxmlformats.org/officeDocument/2006/relationships/image" Target="../media/image149.png"/><Relationship Id="rId3" Type="http://schemas.openxmlformats.org/officeDocument/2006/relationships/image" Target="../media/image114.png"/><Relationship Id="rId21" Type="http://schemas.openxmlformats.org/officeDocument/2006/relationships/image" Target="../media/image131.png"/><Relationship Id="rId34" Type="http://schemas.openxmlformats.org/officeDocument/2006/relationships/image" Target="../media/image144.png"/><Relationship Id="rId42" Type="http://schemas.openxmlformats.org/officeDocument/2006/relationships/image" Target="../media/image152.png"/><Relationship Id="rId47" Type="http://schemas.openxmlformats.org/officeDocument/2006/relationships/image" Target="../media/image157.pn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7.png"/><Relationship Id="rId25" Type="http://schemas.openxmlformats.org/officeDocument/2006/relationships/image" Target="../media/image135.png"/><Relationship Id="rId33" Type="http://schemas.openxmlformats.org/officeDocument/2006/relationships/image" Target="../media/image143.png"/><Relationship Id="rId38" Type="http://schemas.openxmlformats.org/officeDocument/2006/relationships/image" Target="../media/image148.png"/><Relationship Id="rId46" Type="http://schemas.openxmlformats.org/officeDocument/2006/relationships/image" Target="../media/image156.png"/><Relationship Id="rId2" Type="http://schemas.openxmlformats.org/officeDocument/2006/relationships/notesSlide" Target="../notesSlides/notesSlide23.xml"/><Relationship Id="rId16" Type="http://schemas.openxmlformats.org/officeDocument/2006/relationships/image" Target="../media/image126.png"/><Relationship Id="rId20" Type="http://schemas.openxmlformats.org/officeDocument/2006/relationships/image" Target="../media/image130.png"/><Relationship Id="rId29" Type="http://schemas.openxmlformats.org/officeDocument/2006/relationships/image" Target="../media/image139.png"/><Relationship Id="rId41"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17.png"/><Relationship Id="rId11" Type="http://schemas.openxmlformats.org/officeDocument/2006/relationships/image" Target="../media/image122.png"/><Relationship Id="rId24" Type="http://schemas.openxmlformats.org/officeDocument/2006/relationships/image" Target="../media/image134.png"/><Relationship Id="rId32" Type="http://schemas.openxmlformats.org/officeDocument/2006/relationships/image" Target="../media/image142.png"/><Relationship Id="rId37" Type="http://schemas.openxmlformats.org/officeDocument/2006/relationships/image" Target="../media/image147.png"/><Relationship Id="rId40" Type="http://schemas.openxmlformats.org/officeDocument/2006/relationships/image" Target="../media/image150.png"/><Relationship Id="rId45" Type="http://schemas.openxmlformats.org/officeDocument/2006/relationships/image" Target="../media/image155.png"/><Relationship Id="rId5" Type="http://schemas.openxmlformats.org/officeDocument/2006/relationships/image" Target="../media/image116.png"/><Relationship Id="rId15" Type="http://schemas.openxmlformats.org/officeDocument/2006/relationships/image" Target="../media/image125.png"/><Relationship Id="rId23" Type="http://schemas.openxmlformats.org/officeDocument/2006/relationships/image" Target="../media/image133.png"/><Relationship Id="rId28" Type="http://schemas.openxmlformats.org/officeDocument/2006/relationships/image" Target="../media/image138.png"/><Relationship Id="rId36" Type="http://schemas.openxmlformats.org/officeDocument/2006/relationships/image" Target="../media/image146.png"/><Relationship Id="rId10" Type="http://schemas.openxmlformats.org/officeDocument/2006/relationships/image" Target="../media/image121.png"/><Relationship Id="rId19" Type="http://schemas.openxmlformats.org/officeDocument/2006/relationships/image" Target="../media/image129.png"/><Relationship Id="rId31" Type="http://schemas.openxmlformats.org/officeDocument/2006/relationships/image" Target="../media/image141.png"/><Relationship Id="rId44" Type="http://schemas.openxmlformats.org/officeDocument/2006/relationships/image" Target="../media/image154.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4.jpeg"/><Relationship Id="rId22" Type="http://schemas.openxmlformats.org/officeDocument/2006/relationships/image" Target="../media/image132.png"/><Relationship Id="rId27" Type="http://schemas.openxmlformats.org/officeDocument/2006/relationships/image" Target="../media/image137.png"/><Relationship Id="rId30" Type="http://schemas.openxmlformats.org/officeDocument/2006/relationships/image" Target="../media/image140.png"/><Relationship Id="rId35" Type="http://schemas.openxmlformats.org/officeDocument/2006/relationships/image" Target="../media/image145.png"/><Relationship Id="rId43" Type="http://schemas.openxmlformats.org/officeDocument/2006/relationships/image" Target="../media/image153.png"/><Relationship Id="rId48" Type="http://schemas.openxmlformats.org/officeDocument/2006/relationships/image" Target="../media/image15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4"/>
          <p:cNvSpPr>
            <a:spLocks noGrp="1"/>
          </p:cNvSpPr>
          <p:nvPr>
            <p:ph type="title"/>
          </p:nvPr>
        </p:nvSpPr>
        <p:spPr/>
        <p:txBody>
          <a:bodyPr/>
          <a:lstStyle/>
          <a:p>
            <a:r>
              <a:rPr lang="en-US" smtClean="0"/>
              <a:t>Headlines You May Have Seen</a:t>
            </a:r>
          </a:p>
        </p:txBody>
      </p:sp>
      <p:sp>
        <p:nvSpPr>
          <p:cNvPr id="3" name="Content Placeholder 2"/>
          <p:cNvSpPr>
            <a:spLocks noGrp="1"/>
          </p:cNvSpPr>
          <p:nvPr>
            <p:ph idx="1"/>
          </p:nvPr>
        </p:nvSpPr>
        <p:spPr>
          <a:xfrm>
            <a:off x="676368" y="229683"/>
            <a:ext cx="7678738" cy="6300513"/>
          </a:xfrm>
          <a:solidFill>
            <a:schemeClr val="bg2">
              <a:lumMod val="20000"/>
              <a:lumOff val="80000"/>
            </a:schemeClr>
          </a:solidFill>
          <a:scene3d>
            <a:camera prst="perspectiveRelaxedModerately"/>
            <a:lightRig rig="threePt" dir="t"/>
          </a:scene3d>
        </p:spPr>
        <p:txBody>
          <a:bodyPr/>
          <a:lstStyle/>
          <a:p>
            <a:pPr>
              <a:spcBef>
                <a:spcPts val="300"/>
              </a:spcBef>
              <a:buFontTx/>
              <a:buNone/>
              <a:defRPr/>
            </a:pPr>
            <a:r>
              <a:rPr lang="en-US" sz="1400" dirty="0" smtClean="0">
                <a:solidFill>
                  <a:schemeClr val="bg1"/>
                </a:solidFill>
                <a:hlinkClick r:id="rId3"/>
              </a:rPr>
              <a:t>Online attack hits US government Web sites</a:t>
            </a:r>
            <a:r>
              <a:rPr lang="en-US" sz="1400" dirty="0" smtClean="0">
                <a:solidFill>
                  <a:schemeClr val="bg1"/>
                </a:solidFill>
                <a:hlinkClick r:id="rId4"/>
              </a:rPr>
              <a:t> </a:t>
            </a:r>
            <a:r>
              <a:rPr lang="en-US" sz="1400" dirty="0" smtClean="0">
                <a:solidFill>
                  <a:schemeClr val="bg1"/>
                </a:solidFill>
              </a:rPr>
              <a:t>			</a:t>
            </a:r>
            <a:r>
              <a:rPr lang="en-US" sz="1050" dirty="0" smtClean="0">
                <a:solidFill>
                  <a:schemeClr val="bg1"/>
                </a:solidFill>
              </a:rPr>
              <a:t>(7 Jul 09)</a:t>
            </a:r>
          </a:p>
          <a:p>
            <a:pPr>
              <a:spcBef>
                <a:spcPts val="300"/>
              </a:spcBef>
              <a:buFontTx/>
              <a:buNone/>
              <a:defRPr/>
            </a:pPr>
            <a:endParaRPr lang="en-US" sz="1000" dirty="0" smtClean="0">
              <a:solidFill>
                <a:schemeClr val="bg1"/>
              </a:solidFill>
              <a:hlinkClick r:id="rId4"/>
            </a:endParaRPr>
          </a:p>
          <a:p>
            <a:pPr>
              <a:spcBef>
                <a:spcPts val="300"/>
              </a:spcBef>
              <a:buFontTx/>
              <a:buNone/>
              <a:defRPr/>
            </a:pPr>
            <a:r>
              <a:rPr lang="en-US" sz="1400" dirty="0" smtClean="0">
                <a:solidFill>
                  <a:schemeClr val="bg1"/>
                </a:solidFill>
                <a:hlinkClick r:id="rId4"/>
              </a:rPr>
              <a:t>Twitter DDoS Attack Politically Motivated, Says Report</a:t>
            </a:r>
            <a:r>
              <a:rPr lang="en-US" sz="700" dirty="0" smtClean="0">
                <a:solidFill>
                  <a:schemeClr val="bg1"/>
                </a:solidFill>
                <a:hlinkClick r:id="rId4"/>
              </a:rPr>
              <a:t> </a:t>
            </a:r>
            <a:r>
              <a:rPr lang="en-US" sz="700" dirty="0" smtClean="0">
                <a:solidFill>
                  <a:schemeClr val="bg1"/>
                </a:solidFill>
              </a:rPr>
              <a:t>		</a:t>
            </a:r>
            <a:r>
              <a:rPr lang="en-US" sz="1050" dirty="0" smtClean="0">
                <a:solidFill>
                  <a:schemeClr val="bg1"/>
                </a:solidFill>
              </a:rPr>
              <a:t>(7 Aug 09)</a:t>
            </a:r>
          </a:p>
          <a:p>
            <a:pPr>
              <a:spcBef>
                <a:spcPts val="300"/>
              </a:spcBef>
              <a:buFontTx/>
              <a:buNone/>
              <a:defRPr/>
            </a:pPr>
            <a:endParaRPr lang="en-US" sz="900" dirty="0" smtClean="0">
              <a:solidFill>
                <a:schemeClr val="bg1"/>
              </a:solidFill>
              <a:hlinkClick r:id="rId5" action="ppaction://hlinkfile" tooltip="DDoS kerfuffle between rivals causes web chaos"/>
            </a:endParaRPr>
          </a:p>
          <a:p>
            <a:pPr>
              <a:spcBef>
                <a:spcPts val="300"/>
              </a:spcBef>
              <a:buFontTx/>
              <a:buNone/>
              <a:defRPr/>
            </a:pPr>
            <a:r>
              <a:rPr lang="en-US" sz="1400" dirty="0" smtClean="0">
                <a:solidFill>
                  <a:schemeClr val="bg1"/>
                </a:solidFill>
                <a:hlinkClick r:id="rId5" action="ppaction://hlinkfile" tooltip="DDoS kerfuffle between rivals causes web chaos"/>
              </a:rPr>
              <a:t>Four arrested in China over net-paralyzing gaming spat</a:t>
            </a:r>
            <a:r>
              <a:rPr lang="en-US" sz="1400" dirty="0" smtClean="0">
                <a:solidFill>
                  <a:schemeClr val="bg1"/>
                </a:solidFill>
                <a:hlinkClick r:id="rId4"/>
              </a:rPr>
              <a:t> </a:t>
            </a:r>
            <a:r>
              <a:rPr lang="en-US" sz="1400" dirty="0" smtClean="0">
                <a:solidFill>
                  <a:schemeClr val="bg1"/>
                </a:solidFill>
              </a:rPr>
              <a:t>		</a:t>
            </a:r>
            <a:r>
              <a:rPr lang="en-US" sz="1050" dirty="0" smtClean="0">
                <a:solidFill>
                  <a:schemeClr val="bg1"/>
                </a:solidFill>
              </a:rPr>
              <a:t>(2 Sep 09)</a:t>
            </a:r>
          </a:p>
          <a:p>
            <a:pPr>
              <a:spcBef>
                <a:spcPts val="300"/>
              </a:spcBef>
              <a:buFontTx/>
              <a:buNone/>
              <a:defRPr/>
            </a:pPr>
            <a:endParaRPr lang="en-US" sz="900" dirty="0" smtClean="0">
              <a:solidFill>
                <a:schemeClr val="bg1"/>
              </a:solidFill>
            </a:endParaRPr>
          </a:p>
          <a:p>
            <a:pPr>
              <a:spcBef>
                <a:spcPts val="300"/>
              </a:spcBef>
              <a:buFontTx/>
              <a:buNone/>
              <a:defRPr/>
            </a:pPr>
            <a:r>
              <a:rPr lang="en-US" sz="1400" dirty="0" err="1" smtClean="0">
                <a:solidFill>
                  <a:schemeClr val="bg1"/>
                </a:solidFill>
                <a:hlinkClick r:id="rId6"/>
              </a:rPr>
              <a:t>DDoS</a:t>
            </a:r>
            <a:r>
              <a:rPr lang="en-US" sz="1400" dirty="0" smtClean="0">
                <a:solidFill>
                  <a:schemeClr val="bg1"/>
                </a:solidFill>
                <a:hlinkClick r:id="rId6"/>
              </a:rPr>
              <a:t> attacks topple 40 Swedish sites </a:t>
            </a:r>
            <a:r>
              <a:rPr lang="en-US" sz="1400" dirty="0" smtClean="0">
                <a:solidFill>
                  <a:schemeClr val="bg1"/>
                </a:solidFill>
              </a:rPr>
              <a:t>				</a:t>
            </a:r>
            <a:r>
              <a:rPr lang="en-US" sz="1050" dirty="0" smtClean="0">
                <a:solidFill>
                  <a:schemeClr val="bg1"/>
                </a:solidFill>
              </a:rPr>
              <a:t>(30 Oct 09)</a:t>
            </a:r>
          </a:p>
          <a:p>
            <a:pPr>
              <a:spcBef>
                <a:spcPts val="300"/>
              </a:spcBef>
              <a:buFontTx/>
              <a:buNone/>
              <a:defRPr/>
            </a:pPr>
            <a:endParaRPr lang="en-US" sz="900" dirty="0" smtClean="0">
              <a:solidFill>
                <a:schemeClr val="bg1"/>
              </a:solidFill>
              <a:hlinkClick r:id="rId7"/>
            </a:endParaRPr>
          </a:p>
          <a:p>
            <a:pPr>
              <a:spcBef>
                <a:spcPts val="300"/>
              </a:spcBef>
              <a:buFontTx/>
              <a:buNone/>
              <a:defRPr/>
            </a:pPr>
            <a:r>
              <a:rPr lang="en-US" sz="1400" dirty="0" smtClean="0">
                <a:solidFill>
                  <a:schemeClr val="bg1"/>
                </a:solidFill>
                <a:hlinkClick r:id="rId7"/>
              </a:rPr>
              <a:t>Study: DDoS attacks threaten ISP infrastructure</a:t>
            </a:r>
            <a:r>
              <a:rPr lang="en-US" sz="1400" dirty="0" smtClean="0">
                <a:solidFill>
                  <a:schemeClr val="bg1"/>
                </a:solidFill>
                <a:hlinkClick r:id="rId6"/>
              </a:rPr>
              <a:t> </a:t>
            </a:r>
            <a:r>
              <a:rPr lang="en-US" sz="1400" dirty="0" smtClean="0">
                <a:solidFill>
                  <a:schemeClr val="bg1"/>
                </a:solidFill>
              </a:rPr>
              <a:t>			</a:t>
            </a:r>
            <a:r>
              <a:rPr lang="en-US" sz="1050" dirty="0" smtClean="0">
                <a:solidFill>
                  <a:schemeClr val="bg1"/>
                </a:solidFill>
              </a:rPr>
              <a:t>(11 Nov 09)</a:t>
            </a:r>
          </a:p>
          <a:p>
            <a:pPr>
              <a:spcBef>
                <a:spcPts val="300"/>
              </a:spcBef>
              <a:buFontTx/>
              <a:buNone/>
              <a:defRPr/>
            </a:pPr>
            <a:endParaRPr lang="en-US" sz="900" dirty="0" smtClean="0">
              <a:solidFill>
                <a:schemeClr val="bg1"/>
              </a:solidFill>
            </a:endParaRPr>
          </a:p>
          <a:p>
            <a:pPr>
              <a:spcBef>
                <a:spcPts val="300"/>
              </a:spcBef>
              <a:buFontTx/>
              <a:buNone/>
              <a:defRPr/>
            </a:pPr>
            <a:r>
              <a:rPr lang="en-US" sz="1400" dirty="0" smtClean="0">
                <a:solidFill>
                  <a:schemeClr val="bg1"/>
                </a:solidFill>
                <a:hlinkClick r:id="rId8"/>
              </a:rPr>
              <a:t>Hacker grinches launch DDoS attack against Amazon</a:t>
            </a:r>
            <a:r>
              <a:rPr lang="en-US" sz="1400" dirty="0" smtClean="0">
                <a:solidFill>
                  <a:schemeClr val="bg1"/>
                </a:solidFill>
                <a:hlinkClick r:id="rId7"/>
              </a:rPr>
              <a:t> </a:t>
            </a:r>
            <a:r>
              <a:rPr lang="en-US" sz="1050" dirty="0" smtClean="0">
                <a:solidFill>
                  <a:schemeClr val="bg1"/>
                </a:solidFill>
              </a:rPr>
              <a:t>		(29 Dec 09)</a:t>
            </a:r>
            <a:endParaRPr lang="en-US" sz="800" dirty="0" smtClean="0">
              <a:solidFill>
                <a:schemeClr val="bg1"/>
              </a:solidFill>
            </a:endParaRPr>
          </a:p>
          <a:p>
            <a:pPr>
              <a:spcBef>
                <a:spcPts val="300"/>
              </a:spcBef>
              <a:buFontTx/>
              <a:buNone/>
              <a:defRPr/>
            </a:pPr>
            <a:endParaRPr lang="en-US" sz="900" dirty="0" smtClean="0">
              <a:solidFill>
                <a:schemeClr val="bg1"/>
              </a:solidFill>
              <a:hlinkClick r:id="rId9"/>
            </a:endParaRPr>
          </a:p>
          <a:p>
            <a:pPr>
              <a:spcBef>
                <a:spcPts val="300"/>
              </a:spcBef>
              <a:buFontTx/>
              <a:buNone/>
              <a:defRPr/>
            </a:pPr>
            <a:r>
              <a:rPr lang="en-US" sz="1400" dirty="0" smtClean="0">
                <a:solidFill>
                  <a:schemeClr val="bg1"/>
                </a:solidFill>
                <a:hlinkClick r:id="rId10"/>
              </a:rPr>
              <a:t>Chinese </a:t>
            </a:r>
            <a:r>
              <a:rPr lang="en-US" sz="1400" dirty="0" smtClean="0">
                <a:solidFill>
                  <a:schemeClr val="bg1"/>
                </a:solidFill>
                <a:hlinkClick r:id="rId10"/>
              </a:rPr>
              <a:t>Human Rights Sites Hit by DDoS Attack</a:t>
            </a:r>
            <a:r>
              <a:rPr lang="en-US" sz="1400" dirty="0" smtClean="0">
                <a:solidFill>
                  <a:schemeClr val="bg1"/>
                </a:solidFill>
              </a:rPr>
              <a:t> 			</a:t>
            </a:r>
            <a:r>
              <a:rPr lang="en-US" sz="1050" dirty="0" smtClean="0">
                <a:solidFill>
                  <a:schemeClr val="bg1"/>
                </a:solidFill>
              </a:rPr>
              <a:t>(25 Jan 10)</a:t>
            </a:r>
            <a:endParaRPr lang="en-US" sz="700" dirty="0" smtClean="0">
              <a:solidFill>
                <a:schemeClr val="bg1"/>
              </a:solidFill>
              <a:hlinkClick r:id="rId7"/>
            </a:endParaRPr>
          </a:p>
          <a:p>
            <a:pPr>
              <a:spcBef>
                <a:spcPts val="300"/>
              </a:spcBef>
              <a:buFontTx/>
              <a:buNone/>
              <a:defRPr/>
            </a:pPr>
            <a:endParaRPr lang="en-US" sz="700" dirty="0" smtClean="0">
              <a:solidFill>
                <a:schemeClr val="bg1"/>
              </a:solidFill>
              <a:hlinkClick r:id="rId6"/>
            </a:endParaRPr>
          </a:p>
          <a:p>
            <a:pPr>
              <a:spcBef>
                <a:spcPts val="300"/>
              </a:spcBef>
              <a:buFontTx/>
              <a:buNone/>
              <a:defRPr/>
            </a:pPr>
            <a:r>
              <a:rPr lang="en-US" sz="1400" dirty="0" smtClean="0">
                <a:solidFill>
                  <a:schemeClr val="bg1"/>
                </a:solidFill>
                <a:hlinkClick r:id="rId11"/>
              </a:rPr>
              <a:t>DDoS attacks, Network hacks rampant in oil &amp; gas industry </a:t>
            </a:r>
            <a:r>
              <a:rPr lang="en-US" sz="1400" dirty="0" smtClean="0">
                <a:solidFill>
                  <a:schemeClr val="bg1"/>
                </a:solidFill>
              </a:rPr>
              <a:t>		</a:t>
            </a:r>
            <a:r>
              <a:rPr lang="en-US" sz="1050" dirty="0" smtClean="0">
                <a:solidFill>
                  <a:schemeClr val="bg1"/>
                </a:solidFill>
              </a:rPr>
              <a:t>(28 Jan 10)</a:t>
            </a:r>
            <a:br>
              <a:rPr lang="en-US" sz="1050" dirty="0" smtClean="0">
                <a:solidFill>
                  <a:schemeClr val="bg1"/>
                </a:solidFill>
              </a:rPr>
            </a:br>
            <a:endParaRPr lang="en-US" sz="1050" dirty="0" smtClean="0">
              <a:solidFill>
                <a:schemeClr val="bg1"/>
              </a:solidFill>
            </a:endParaRPr>
          </a:p>
          <a:p>
            <a:pPr>
              <a:spcBef>
                <a:spcPts val="300"/>
              </a:spcBef>
              <a:buFontTx/>
              <a:buNone/>
              <a:defRPr/>
            </a:pPr>
            <a:r>
              <a:rPr lang="en-US" sz="1400" dirty="0" smtClean="0">
                <a:hlinkClick r:id="rId12"/>
              </a:rPr>
              <a:t>Intel Chief: U.S. at Risk of Crippling Cyber Attack</a:t>
            </a:r>
            <a:r>
              <a:rPr lang="en-US" sz="1400" dirty="0" smtClean="0">
                <a:solidFill>
                  <a:schemeClr val="bg1"/>
                </a:solidFill>
              </a:rPr>
              <a:t>			</a:t>
            </a:r>
            <a:r>
              <a:rPr lang="en-US" sz="1050" dirty="0" smtClean="0">
                <a:solidFill>
                  <a:schemeClr val="bg1"/>
                </a:solidFill>
              </a:rPr>
              <a:t>(4 Feb 10)</a:t>
            </a:r>
            <a:r>
              <a:rPr lang="en-US" sz="900" dirty="0" smtClean="0">
                <a:solidFill>
                  <a:schemeClr val="bg1"/>
                </a:solidFill>
              </a:rPr>
              <a:t/>
            </a:r>
            <a:br>
              <a:rPr lang="en-US" sz="900" dirty="0" smtClean="0">
                <a:solidFill>
                  <a:schemeClr val="bg1"/>
                </a:solidFill>
              </a:rPr>
            </a:br>
            <a:r>
              <a:rPr lang="en-US" sz="900" dirty="0" smtClean="0">
                <a:solidFill>
                  <a:schemeClr val="bg1"/>
                </a:solidFill>
              </a:rPr>
              <a:t> </a:t>
            </a:r>
            <a:endParaRPr lang="en-US" sz="1050" dirty="0" smtClean="0">
              <a:solidFill>
                <a:schemeClr val="bg1"/>
              </a:solidFill>
            </a:endParaRPr>
          </a:p>
          <a:p>
            <a:pPr>
              <a:spcBef>
                <a:spcPts val="300"/>
              </a:spcBef>
              <a:buFontTx/>
              <a:buNone/>
              <a:defRPr/>
            </a:pPr>
            <a:r>
              <a:rPr lang="en-US" sz="1400" u="sng" dirty="0" smtClean="0">
                <a:solidFill>
                  <a:schemeClr val="bg1"/>
                </a:solidFill>
                <a:hlinkClick r:id="rId13"/>
              </a:rPr>
              <a:t>Chinese ISP Momentarily hijacks the Internet (again)</a:t>
            </a:r>
            <a:r>
              <a:rPr lang="en-US" sz="1400" dirty="0" smtClean="0">
                <a:solidFill>
                  <a:schemeClr val="bg1"/>
                </a:solidFill>
              </a:rPr>
              <a:t>		</a:t>
            </a:r>
            <a:r>
              <a:rPr lang="en-US" sz="1050" dirty="0" smtClean="0">
                <a:solidFill>
                  <a:schemeClr val="bg1"/>
                </a:solidFill>
              </a:rPr>
              <a:t>(8 Apr 10)</a:t>
            </a:r>
            <a:endParaRPr lang="en-US" sz="1400" dirty="0" smtClean="0">
              <a:solidFill>
                <a:schemeClr val="bg1"/>
              </a:solidFill>
            </a:endParaRPr>
          </a:p>
          <a:p>
            <a:pPr>
              <a:spcBef>
                <a:spcPts val="300"/>
              </a:spcBef>
              <a:buFontTx/>
              <a:buNone/>
              <a:defRPr/>
            </a:pPr>
            <a:r>
              <a:rPr lang="en-US" sz="700" dirty="0" smtClean="0">
                <a:solidFill>
                  <a:schemeClr val="bg1"/>
                </a:solidFill>
              </a:rPr>
              <a:t> </a:t>
            </a:r>
            <a:endParaRPr lang="en-US" sz="100" dirty="0" smtClean="0">
              <a:solidFill>
                <a:schemeClr val="bg1"/>
              </a:solidFill>
            </a:endParaRPr>
          </a:p>
          <a:p>
            <a:pPr>
              <a:spcBef>
                <a:spcPts val="300"/>
              </a:spcBef>
              <a:buFontTx/>
              <a:buNone/>
              <a:defRPr/>
            </a:pPr>
            <a:r>
              <a:rPr lang="en-US" sz="1400" u="sng" dirty="0" smtClean="0">
                <a:solidFill>
                  <a:schemeClr val="bg1"/>
                </a:solidFill>
                <a:hlinkClick r:id="rId14"/>
              </a:rPr>
              <a:t>Attack of the Opt in </a:t>
            </a:r>
            <a:r>
              <a:rPr lang="en-US" sz="1400" u="sng" dirty="0" err="1" smtClean="0">
                <a:solidFill>
                  <a:schemeClr val="bg1"/>
                </a:solidFill>
                <a:hlinkClick r:id="rId14"/>
              </a:rPr>
              <a:t>Botnets</a:t>
            </a:r>
            <a:r>
              <a:rPr lang="en-US" sz="1400" dirty="0" smtClean="0">
                <a:solidFill>
                  <a:schemeClr val="bg1"/>
                </a:solidFill>
              </a:rPr>
              <a:t>					</a:t>
            </a:r>
            <a:r>
              <a:rPr lang="en-US" sz="1050" dirty="0" smtClean="0">
                <a:solidFill>
                  <a:schemeClr val="bg1"/>
                </a:solidFill>
              </a:rPr>
              <a:t>(23 Apr 10)</a:t>
            </a:r>
            <a:br>
              <a:rPr lang="en-US" sz="1050" dirty="0" smtClean="0">
                <a:solidFill>
                  <a:schemeClr val="bg1"/>
                </a:solidFill>
              </a:rPr>
            </a:br>
            <a:endParaRPr lang="en-US" sz="1050" dirty="0" smtClean="0">
              <a:solidFill>
                <a:schemeClr val="bg1"/>
              </a:solidFill>
            </a:endParaRPr>
          </a:p>
          <a:p>
            <a:pPr>
              <a:spcBef>
                <a:spcPts val="300"/>
              </a:spcBef>
              <a:buFontTx/>
              <a:buNone/>
              <a:defRPr/>
            </a:pPr>
            <a:r>
              <a:rPr lang="en-US" sz="1400" u="sng" dirty="0" err="1" smtClean="0">
                <a:solidFill>
                  <a:schemeClr val="bg1"/>
                </a:solidFill>
                <a:hlinkClick r:id="rId15"/>
              </a:rPr>
              <a:t>Verisign</a:t>
            </a:r>
            <a:r>
              <a:rPr lang="en-US" sz="1400" u="sng" dirty="0" smtClean="0">
                <a:solidFill>
                  <a:schemeClr val="bg1"/>
                </a:solidFill>
                <a:hlinkClick r:id="rId15"/>
              </a:rPr>
              <a:t> Warns of growing denial-of-service threat</a:t>
            </a:r>
            <a:r>
              <a:rPr lang="en-US" sz="1400" dirty="0" smtClean="0">
                <a:solidFill>
                  <a:schemeClr val="bg1"/>
                </a:solidFill>
              </a:rPr>
              <a:t>			</a:t>
            </a:r>
            <a:r>
              <a:rPr lang="en-US" sz="1050" dirty="0" smtClean="0">
                <a:solidFill>
                  <a:schemeClr val="bg1"/>
                </a:solidFill>
              </a:rPr>
              <a:t>(7 May 10)</a:t>
            </a:r>
            <a:br>
              <a:rPr lang="en-US" sz="1050" dirty="0" smtClean="0">
                <a:solidFill>
                  <a:schemeClr val="bg1"/>
                </a:solidFill>
              </a:rPr>
            </a:br>
            <a:endParaRPr lang="en-US" sz="1050" dirty="0" smtClean="0">
              <a:solidFill>
                <a:schemeClr val="bg1"/>
              </a:solidFill>
            </a:endParaRPr>
          </a:p>
          <a:p>
            <a:pPr>
              <a:spcBef>
                <a:spcPts val="300"/>
              </a:spcBef>
              <a:buFontTx/>
              <a:buNone/>
              <a:defRPr/>
            </a:pPr>
            <a:r>
              <a:rPr lang="en-US" sz="1400" u="sng" dirty="0" smtClean="0">
                <a:solidFill>
                  <a:schemeClr val="bg1"/>
                </a:solidFill>
                <a:hlinkClick r:id="rId16"/>
              </a:rPr>
              <a:t>Hackers Retaliate as Turkey’s censorship tightens</a:t>
            </a:r>
            <a:r>
              <a:rPr lang="en-US" sz="1400" dirty="0" smtClean="0">
                <a:solidFill>
                  <a:schemeClr val="bg1"/>
                </a:solidFill>
              </a:rPr>
              <a:t>			</a:t>
            </a:r>
            <a:r>
              <a:rPr lang="en-US" sz="1050" dirty="0" smtClean="0">
                <a:solidFill>
                  <a:schemeClr val="bg1"/>
                </a:solidFill>
              </a:rPr>
              <a:t>(18 Jun 10)</a:t>
            </a:r>
            <a:br>
              <a:rPr lang="en-US" sz="1050" dirty="0" smtClean="0">
                <a:solidFill>
                  <a:schemeClr val="bg1"/>
                </a:solidFill>
              </a:rPr>
            </a:br>
            <a:r>
              <a:rPr lang="en-US" sz="500" dirty="0" smtClean="0">
                <a:solidFill>
                  <a:schemeClr val="bg1"/>
                </a:solidFill>
              </a:rPr>
              <a:t> </a:t>
            </a:r>
            <a:endParaRPr lang="en-US" sz="1050" dirty="0" smtClean="0">
              <a:solidFill>
                <a:schemeClr val="bg1"/>
              </a:solidFill>
            </a:endParaRPr>
          </a:p>
          <a:p>
            <a:pPr>
              <a:spcBef>
                <a:spcPts val="300"/>
              </a:spcBef>
              <a:buFontTx/>
              <a:buNone/>
              <a:defRPr/>
            </a:pPr>
            <a:r>
              <a:rPr lang="en-US" sz="1400" u="sng" dirty="0" smtClean="0">
                <a:solidFill>
                  <a:schemeClr val="bg1"/>
                </a:solidFill>
                <a:hlinkClick r:id="rId17"/>
              </a:rPr>
              <a:t>[</a:t>
            </a:r>
            <a:r>
              <a:rPr lang="en-US" sz="1400" u="sng" dirty="0" err="1" smtClean="0">
                <a:solidFill>
                  <a:schemeClr val="bg1"/>
                </a:solidFill>
                <a:hlinkClick r:id="rId17"/>
              </a:rPr>
              <a:t>DDoS</a:t>
            </a:r>
            <a:r>
              <a:rPr lang="en-US" sz="1400" u="sng" dirty="0" smtClean="0">
                <a:solidFill>
                  <a:schemeClr val="bg1"/>
                </a:solidFill>
                <a:hlinkClick r:id="rId17"/>
              </a:rPr>
              <a:t>] </a:t>
            </a:r>
            <a:r>
              <a:rPr lang="en-US" sz="1400" u="sng" dirty="0" err="1" smtClean="0">
                <a:solidFill>
                  <a:schemeClr val="bg1"/>
                </a:solidFill>
                <a:hlinkClick r:id="rId17"/>
              </a:rPr>
              <a:t>BotNet</a:t>
            </a:r>
            <a:r>
              <a:rPr lang="en-US" sz="1400" u="sng" dirty="0" smtClean="0">
                <a:solidFill>
                  <a:schemeClr val="bg1"/>
                </a:solidFill>
                <a:hlinkClick r:id="rId17"/>
              </a:rPr>
              <a:t> spread by pressing one button…</a:t>
            </a:r>
            <a:r>
              <a:rPr lang="en-US" sz="2000" dirty="0" smtClean="0">
                <a:solidFill>
                  <a:schemeClr val="bg1"/>
                </a:solidFill>
              </a:rPr>
              <a:t>			</a:t>
            </a:r>
            <a:r>
              <a:rPr lang="en-US" sz="1050" dirty="0" smtClean="0">
                <a:solidFill>
                  <a:schemeClr val="bg1"/>
                </a:solidFill>
              </a:rPr>
              <a:t>(2 Aug 10)</a:t>
            </a:r>
          </a:p>
          <a:p>
            <a:pPr>
              <a:spcBef>
                <a:spcPts val="300"/>
              </a:spcBef>
              <a:buNone/>
              <a:defRPr/>
            </a:pPr>
            <a:r>
              <a:rPr lang="en-US" sz="700" u="sng" dirty="0" smtClean="0">
                <a:solidFill>
                  <a:schemeClr val="bg1"/>
                </a:solidFill>
                <a:hlinkClick r:id="rId16"/>
              </a:rPr>
              <a:t> </a:t>
            </a:r>
            <a:endParaRPr lang="en-US" sz="1400" u="sng" dirty="0" smtClean="0">
              <a:solidFill>
                <a:schemeClr val="bg1"/>
              </a:solidFill>
              <a:hlinkClick r:id="rId16"/>
            </a:endParaRPr>
          </a:p>
          <a:p>
            <a:pPr>
              <a:spcBef>
                <a:spcPts val="300"/>
              </a:spcBef>
              <a:buFontTx/>
              <a:buNone/>
              <a:defRPr/>
            </a:pPr>
            <a:r>
              <a:rPr lang="en-US" sz="1400" dirty="0" err="1" smtClean="0">
                <a:solidFill>
                  <a:schemeClr val="bg1"/>
                </a:solidFill>
                <a:hlinkClick r:id="rId18"/>
              </a:rPr>
              <a:t>DNSMadeEasy</a:t>
            </a:r>
            <a:r>
              <a:rPr lang="en-US" sz="1400" dirty="0" smtClean="0">
                <a:solidFill>
                  <a:schemeClr val="bg1"/>
                </a:solidFill>
                <a:hlinkClick r:id="rId18"/>
              </a:rPr>
              <a:t> Rallies After 50Gbps </a:t>
            </a:r>
            <a:r>
              <a:rPr lang="en-US" sz="1400" dirty="0" err="1" smtClean="0">
                <a:solidFill>
                  <a:schemeClr val="bg1"/>
                </a:solidFill>
                <a:hlinkClick r:id="rId18"/>
              </a:rPr>
              <a:t>DDoS</a:t>
            </a:r>
            <a:r>
              <a:rPr lang="en-US" sz="1400" dirty="0" smtClean="0">
                <a:solidFill>
                  <a:schemeClr val="bg1"/>
                </a:solidFill>
              </a:rPr>
              <a:t>  </a:t>
            </a:r>
            <a:r>
              <a:rPr lang="en-US" sz="1400" dirty="0" smtClean="0">
                <a:solidFill>
                  <a:schemeClr val="bg1"/>
                </a:solidFill>
              </a:rPr>
              <a:t>		</a:t>
            </a:r>
            <a:r>
              <a:rPr lang="en-US" sz="1400" dirty="0" smtClean="0">
                <a:solidFill>
                  <a:schemeClr val="bg1"/>
                </a:solidFill>
              </a:rPr>
              <a:t>	</a:t>
            </a:r>
            <a:r>
              <a:rPr lang="en-US" sz="1050" dirty="0" smtClean="0">
                <a:solidFill>
                  <a:schemeClr val="bg1"/>
                </a:solidFill>
              </a:rPr>
              <a:t>(9 Aug </a:t>
            </a:r>
            <a:r>
              <a:rPr lang="en-US" sz="1050" dirty="0" smtClean="0">
                <a:solidFill>
                  <a:schemeClr val="bg1"/>
                </a:solidFill>
              </a:rPr>
              <a:t>10)</a:t>
            </a:r>
          </a:p>
          <a:p>
            <a:pPr>
              <a:spcBef>
                <a:spcPts val="300"/>
              </a:spcBef>
              <a:buFontTx/>
              <a:buNone/>
              <a:defRPr/>
            </a:pPr>
            <a:endParaRPr lang="en-US" sz="700" dirty="0" smtClean="0">
              <a:solidFill>
                <a:schemeClr val="bg1"/>
              </a:solidFill>
            </a:endParaRPr>
          </a:p>
          <a:p>
            <a:pPr>
              <a:spcBef>
                <a:spcPts val="300"/>
              </a:spcBef>
              <a:buFontTx/>
              <a:buNone/>
              <a:defRPr/>
            </a:pPr>
            <a:endParaRPr lang="en-US" sz="1400" dirty="0" smtClean="0">
              <a:solidFill>
                <a:schemeClr val="bg1"/>
              </a:solidFill>
            </a:endParaRPr>
          </a:p>
          <a:p>
            <a:pPr>
              <a:spcBef>
                <a:spcPts val="300"/>
              </a:spcBef>
              <a:buFontTx/>
              <a:buNone/>
              <a:defRPr/>
            </a:pPr>
            <a:endParaRPr lang="en-US" sz="1400" b="1" dirty="0" smtClean="0">
              <a:solidFill>
                <a:schemeClr val="bg1"/>
              </a:solidFill>
              <a:hlinkClick r:id="rId11"/>
            </a:endParaRPr>
          </a:p>
          <a:p>
            <a:pPr>
              <a:spcBef>
                <a:spcPts val="300"/>
              </a:spcBef>
              <a:buFontTx/>
              <a:buNone/>
              <a:defRPr/>
            </a:pPr>
            <a:endParaRPr lang="en-US" sz="700" dirty="0">
              <a:solidFill>
                <a:schemeClr val="bg1"/>
              </a:solidFill>
            </a:endParaRPr>
          </a:p>
          <a:p>
            <a:pPr>
              <a:spcBef>
                <a:spcPts val="300"/>
              </a:spcBef>
              <a:buFontTx/>
              <a:buNone/>
              <a:defRPr/>
            </a:pPr>
            <a:endParaRPr lang="en-US" sz="700" dirty="0">
              <a:solidFill>
                <a:schemeClr val="bg1"/>
              </a:solidFill>
              <a:hlinkClick r:id="rId19" action="ppaction://hlinkfile" tooltip="South Korea, too"/>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9" name="Rectangle 2"/>
          <p:cNvSpPr>
            <a:spLocks noGrp="1" noChangeArrowheads="1"/>
          </p:cNvSpPr>
          <p:nvPr>
            <p:ph type="title" idx="4294967295"/>
          </p:nvPr>
        </p:nvSpPr>
        <p:spPr/>
        <p:txBody>
          <a:bodyPr lIns="91427" tIns="45713" rIns="91427" bIns="45713"/>
          <a:lstStyle/>
          <a:p>
            <a:r>
              <a:rPr lang="en-US" dirty="0" smtClean="0"/>
              <a:t>Where Does the Data Come From?</a:t>
            </a:r>
          </a:p>
        </p:txBody>
      </p:sp>
      <p:graphicFrame>
        <p:nvGraphicFramePr>
          <p:cNvPr id="49" name="Table 48"/>
          <p:cNvGraphicFramePr>
            <a:graphicFrameLocks noGrp="1"/>
          </p:cNvGraphicFramePr>
          <p:nvPr/>
        </p:nvGraphicFramePr>
        <p:xfrm>
          <a:off x="816752" y="1734345"/>
          <a:ext cx="7643674" cy="3023192"/>
        </p:xfrm>
        <a:graphic>
          <a:graphicData uri="http://schemas.openxmlformats.org/drawingml/2006/table">
            <a:tbl>
              <a:tblPr firstRow="1" bandRow="1">
                <a:tableStyleId>{5C22544A-7EE6-4342-B048-85BDC9FD1C3A}</a:tableStyleId>
              </a:tblPr>
              <a:tblGrid>
                <a:gridCol w="3821837"/>
                <a:gridCol w="3821837"/>
              </a:tblGrid>
              <a:tr h="911082">
                <a:tc>
                  <a:txBody>
                    <a:bodyPr/>
                    <a:lstStyle/>
                    <a:p>
                      <a:pPr algn="ctr"/>
                      <a:r>
                        <a:rPr lang="en-US" sz="2400" dirty="0" smtClean="0"/>
                        <a:t>Primary </a:t>
                      </a:r>
                    </a:p>
                    <a:p>
                      <a:pPr algn="ctr"/>
                      <a:r>
                        <a:rPr lang="en-US" sz="2400" dirty="0" smtClean="0"/>
                        <a:t>Data </a:t>
                      </a:r>
                    </a:p>
                    <a:p>
                      <a:pPr algn="ctr"/>
                      <a:r>
                        <a:rPr lang="en-US" sz="2400" dirty="0" smtClean="0"/>
                        <a:t>Sources</a:t>
                      </a:r>
                      <a:endParaRPr lang="en-US" sz="2400" dirty="0"/>
                    </a:p>
                  </a:txBody>
                  <a:tcPr/>
                </a:tc>
                <a:tc>
                  <a:txBody>
                    <a:bodyPr/>
                    <a:lstStyle/>
                    <a:p>
                      <a:pPr algn="ctr"/>
                      <a:r>
                        <a:rPr lang="en-US" sz="2400" dirty="0" smtClean="0"/>
                        <a:t>Auxiliary</a:t>
                      </a:r>
                      <a:endParaRPr lang="en-US" sz="2400" baseline="0" dirty="0" smtClean="0"/>
                    </a:p>
                    <a:p>
                      <a:pPr algn="ctr"/>
                      <a:r>
                        <a:rPr lang="en-US" sz="2400" baseline="0" dirty="0" smtClean="0"/>
                        <a:t>Data </a:t>
                      </a:r>
                    </a:p>
                    <a:p>
                      <a:pPr algn="ctr"/>
                      <a:r>
                        <a:rPr lang="en-US" sz="2400" baseline="0" dirty="0" smtClean="0"/>
                        <a:t>Source</a:t>
                      </a:r>
                      <a:endParaRPr lang="en-US" sz="2400" dirty="0"/>
                    </a:p>
                  </a:txBody>
                  <a:tcPr/>
                </a:tc>
              </a:tr>
              <a:tr h="923390">
                <a:tc>
                  <a:txBody>
                    <a:bodyPr/>
                    <a:lstStyle/>
                    <a:p>
                      <a:r>
                        <a:rPr lang="en-US" sz="2000" dirty="0" smtClean="0"/>
                        <a:t>Akamai Distributed Agents</a:t>
                      </a:r>
                      <a:endParaRPr lang="en-US" sz="2000" dirty="0"/>
                    </a:p>
                  </a:txBody>
                  <a:tcPr/>
                </a:tc>
                <a:tc rowSpan="2">
                  <a:txBody>
                    <a:bodyPr/>
                    <a:lstStyle/>
                    <a:p>
                      <a:pPr algn="ctr"/>
                      <a:r>
                        <a:rPr lang="en-US" sz="2000" dirty="0" smtClean="0"/>
                        <a:t>Publicly Available</a:t>
                      </a:r>
                      <a:r>
                        <a:rPr lang="en-US" sz="2000" baseline="0" dirty="0" smtClean="0"/>
                        <a:t> Reports</a:t>
                      </a:r>
                      <a:endParaRPr lang="en-US" sz="2000" dirty="0"/>
                    </a:p>
                  </a:txBody>
                  <a:tcPr anchor="ctr"/>
                </a:tc>
              </a:tr>
              <a:tr h="911082">
                <a:tc>
                  <a:txBody>
                    <a:bodyPr/>
                    <a:lstStyle/>
                    <a:p>
                      <a:r>
                        <a:rPr lang="en-US" sz="2000" dirty="0" smtClean="0"/>
                        <a:t>Akamai</a:t>
                      </a:r>
                      <a:r>
                        <a:rPr lang="en-US" sz="2000" baseline="0" dirty="0" smtClean="0"/>
                        <a:t> Customer Production Traffic Logs</a:t>
                      </a:r>
                      <a:endParaRPr lang="en-US" sz="2000" dirty="0"/>
                    </a:p>
                  </a:txBody>
                  <a:tcPr/>
                </a:tc>
                <a:tc vMerge="1">
                  <a:txBody>
                    <a:bodyPr/>
                    <a:lstStyle/>
                    <a:p>
                      <a:endParaRPr lang="en-US" sz="2000"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txBox="1">
            <a:spLocks noChangeArrowheads="1"/>
          </p:cNvSpPr>
          <p:nvPr/>
        </p:nvSpPr>
        <p:spPr bwMode="auto">
          <a:xfrm>
            <a:off x="457200" y="333375"/>
            <a:ext cx="8229600" cy="531813"/>
          </a:xfrm>
          <a:prstGeom prst="rect">
            <a:avLst/>
          </a:prstGeom>
          <a:noFill/>
          <a:ln w="9525">
            <a:noFill/>
            <a:miter lim="800000"/>
            <a:headEnd/>
            <a:tailEnd/>
          </a:ln>
        </p:spPr>
        <p:txBody>
          <a:bodyPr vert="horz" wrap="square" lIns="91427" tIns="45713" rIns="91427" bIns="45713"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600" kern="0" dirty="0" smtClean="0">
                <a:latin typeface="+mj-lt"/>
                <a:ea typeface="+mj-ea"/>
                <a:cs typeface="+mj-cs"/>
              </a:rPr>
              <a:t>Top Attack Countries (</a:t>
            </a:r>
            <a:r>
              <a:rPr kumimoji="0" lang="en-US" sz="2600" b="0" i="1" u="none" strike="noStrike" kern="0" cap="none" spc="0" normalizeH="0" baseline="0" noProof="0" dirty="0" smtClean="0">
                <a:ln>
                  <a:noFill/>
                </a:ln>
                <a:solidFill>
                  <a:schemeClr val="tx1"/>
                </a:solidFill>
                <a:effectLst/>
                <a:uLnTx/>
                <a:uFillTx/>
                <a:latin typeface="+mj-lt"/>
                <a:ea typeface="+mj-ea"/>
                <a:cs typeface="+mj-cs"/>
              </a:rPr>
              <a:t>Akamai Agents</a:t>
            </a:r>
            <a:r>
              <a:rPr kumimoji="0" lang="en-US" sz="2600" b="0" i="0" u="none" strike="noStrike" kern="0" cap="none" spc="0" normalizeH="0" baseline="0" noProof="0" dirty="0" smtClean="0">
                <a:ln>
                  <a:noFill/>
                </a:ln>
                <a:solidFill>
                  <a:schemeClr val="tx1"/>
                </a:solidFill>
                <a:effectLst/>
                <a:uLnTx/>
                <a:uFillTx/>
                <a:latin typeface="+mj-lt"/>
                <a:ea typeface="+mj-ea"/>
                <a:cs typeface="+mj-cs"/>
              </a:rPr>
              <a:t>)</a:t>
            </a:r>
          </a:p>
        </p:txBody>
      </p:sp>
      <p:pic>
        <p:nvPicPr>
          <p:cNvPr id="28" name="Picture 27" descr="Q110_Top_Attack_Countries.JPG"/>
          <p:cNvPicPr>
            <a:picLocks noChangeAspect="1"/>
          </p:cNvPicPr>
          <p:nvPr/>
        </p:nvPicPr>
        <p:blipFill>
          <a:blip r:embed="rId3" cstate="print"/>
          <a:stretch>
            <a:fillRect/>
          </a:stretch>
        </p:blipFill>
        <p:spPr>
          <a:xfrm>
            <a:off x="115410" y="1892328"/>
            <a:ext cx="8904303" cy="3158364"/>
          </a:xfrm>
          <a:prstGeom prst="rect">
            <a:avLst/>
          </a:prstGeom>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57200" y="333375"/>
            <a:ext cx="8229600" cy="531813"/>
          </a:xfrm>
          <a:prstGeom prst="rect">
            <a:avLst/>
          </a:prstGeom>
          <a:noFill/>
          <a:ln w="9525">
            <a:noFill/>
            <a:miter lim="800000"/>
            <a:headEnd/>
            <a:tailEnd/>
          </a:ln>
        </p:spPr>
        <p:txBody>
          <a:bodyPr vert="horz" wrap="square" lIns="91427" tIns="45713" rIns="91427" bIns="45713"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600" kern="0" dirty="0" smtClean="0">
                <a:latin typeface="+mj-lt"/>
                <a:ea typeface="+mj-ea"/>
                <a:cs typeface="+mj-cs"/>
              </a:rPr>
              <a:t>Top Attack Regions (</a:t>
            </a:r>
            <a:r>
              <a:rPr kumimoji="0" lang="en-US" sz="2600" b="0" i="1" u="none" strike="noStrike" kern="0" cap="none" spc="0" normalizeH="0" baseline="0" noProof="0" dirty="0" smtClean="0">
                <a:ln>
                  <a:noFill/>
                </a:ln>
                <a:solidFill>
                  <a:schemeClr val="tx1"/>
                </a:solidFill>
                <a:effectLst/>
                <a:uLnTx/>
                <a:uFillTx/>
                <a:latin typeface="+mj-lt"/>
                <a:ea typeface="+mj-ea"/>
                <a:cs typeface="+mj-cs"/>
              </a:rPr>
              <a:t>Akamai Agents</a:t>
            </a:r>
            <a:r>
              <a:rPr kumimoji="0" lang="en-US" sz="2600" b="0" i="0" u="none" strike="noStrike" kern="0" cap="none" spc="0" normalizeH="0" baseline="0" noProof="0" dirty="0" smtClean="0">
                <a:ln>
                  <a:noFill/>
                </a:ln>
                <a:solidFill>
                  <a:schemeClr val="tx1"/>
                </a:solidFill>
                <a:effectLst/>
                <a:uLnTx/>
                <a:uFillTx/>
                <a:latin typeface="+mj-lt"/>
                <a:ea typeface="+mj-ea"/>
                <a:cs typeface="+mj-cs"/>
              </a:rPr>
              <a:t>)</a:t>
            </a:r>
          </a:p>
        </p:txBody>
      </p:sp>
      <p:pic>
        <p:nvPicPr>
          <p:cNvPr id="4" name="Picture 3" descr="Q110_Top_Attack_Regions.JPG"/>
          <p:cNvPicPr>
            <a:picLocks noChangeAspect="1"/>
          </p:cNvPicPr>
          <p:nvPr/>
        </p:nvPicPr>
        <p:blipFill>
          <a:blip r:embed="rId3" cstate="print"/>
          <a:stretch>
            <a:fillRect/>
          </a:stretch>
        </p:blipFill>
        <p:spPr>
          <a:xfrm>
            <a:off x="142875" y="1961980"/>
            <a:ext cx="4354423" cy="4314548"/>
          </a:xfrm>
          <a:prstGeom prst="rect">
            <a:avLst/>
          </a:prstGeom>
        </p:spPr>
      </p:pic>
      <p:pic>
        <p:nvPicPr>
          <p:cNvPr id="5" name="Picture 4" descr="Q110_Top_Attack_Regions_Mobile.JPG"/>
          <p:cNvPicPr>
            <a:picLocks noChangeAspect="1"/>
          </p:cNvPicPr>
          <p:nvPr/>
        </p:nvPicPr>
        <p:blipFill>
          <a:blip r:embed="rId4" cstate="print"/>
          <a:stretch>
            <a:fillRect/>
          </a:stretch>
        </p:blipFill>
        <p:spPr>
          <a:xfrm>
            <a:off x="4660771" y="1959290"/>
            <a:ext cx="4323424" cy="4315506"/>
          </a:xfrm>
          <a:prstGeom prst="rect">
            <a:avLst/>
          </a:prstGeom>
        </p:spPr>
      </p:pic>
      <p:sp>
        <p:nvSpPr>
          <p:cNvPr id="6" name="Rectangle 2"/>
          <p:cNvSpPr txBox="1">
            <a:spLocks noChangeArrowheads="1"/>
          </p:cNvSpPr>
          <p:nvPr/>
        </p:nvSpPr>
        <p:spPr bwMode="auto">
          <a:xfrm>
            <a:off x="121329" y="1382420"/>
            <a:ext cx="4317506" cy="531813"/>
          </a:xfrm>
          <a:prstGeom prst="rect">
            <a:avLst/>
          </a:prstGeom>
          <a:noFill/>
          <a:ln w="9525">
            <a:noFill/>
            <a:miter lim="800000"/>
            <a:headEnd/>
            <a:tailEnd/>
          </a:ln>
        </p:spPr>
        <p:txBody>
          <a:bodyPr vert="horz" wrap="square" lIns="91427" tIns="45713" rIns="91427" bIns="45713"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tx1"/>
                </a:solidFill>
                <a:effectLst/>
                <a:uLnTx/>
                <a:uFillTx/>
                <a:latin typeface="+mj-lt"/>
                <a:ea typeface="+mj-ea"/>
                <a:cs typeface="+mj-cs"/>
              </a:rPr>
              <a:t>Europe 44% Overall</a:t>
            </a:r>
          </a:p>
        </p:txBody>
      </p:sp>
      <p:sp>
        <p:nvSpPr>
          <p:cNvPr id="7" name="Rectangle 2"/>
          <p:cNvSpPr txBox="1">
            <a:spLocks noChangeArrowheads="1"/>
          </p:cNvSpPr>
          <p:nvPr/>
        </p:nvSpPr>
        <p:spPr bwMode="auto">
          <a:xfrm>
            <a:off x="4659300" y="1375022"/>
            <a:ext cx="4317506" cy="531813"/>
          </a:xfrm>
          <a:prstGeom prst="rect">
            <a:avLst/>
          </a:prstGeom>
          <a:noFill/>
          <a:ln w="9525">
            <a:noFill/>
            <a:miter lim="800000"/>
            <a:headEnd/>
            <a:tailEnd/>
          </a:ln>
        </p:spPr>
        <p:txBody>
          <a:bodyPr vert="horz" wrap="square" lIns="91427" tIns="45713" rIns="91427" bIns="45713"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tx1"/>
                </a:solidFill>
                <a:effectLst/>
                <a:uLnTx/>
                <a:uFillTx/>
                <a:latin typeface="+mj-lt"/>
                <a:ea typeface="+mj-ea"/>
                <a:cs typeface="+mj-cs"/>
              </a:rPr>
              <a:t>Europe 50% of Mobile</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333375"/>
            <a:ext cx="8229600" cy="531813"/>
          </a:xfrm>
          <a:prstGeom prst="rect">
            <a:avLst/>
          </a:prstGeom>
          <a:noFill/>
          <a:ln w="9525">
            <a:noFill/>
            <a:miter lim="800000"/>
            <a:headEnd/>
            <a:tailEnd/>
          </a:ln>
        </p:spPr>
        <p:txBody>
          <a:bodyPr vert="horz" wrap="square" lIns="91427" tIns="45713" rIns="91427" bIns="45713"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tx1"/>
                </a:solidFill>
                <a:effectLst/>
                <a:uLnTx/>
                <a:uFillTx/>
                <a:latin typeface="+mj-lt"/>
                <a:ea typeface="+mj-ea"/>
                <a:cs typeface="+mj-cs"/>
              </a:rPr>
              <a:t>A Note On Mobile Connectivity</a:t>
            </a:r>
          </a:p>
        </p:txBody>
      </p:sp>
      <p:sp>
        <p:nvSpPr>
          <p:cNvPr id="3" name="Content Placeholder 2"/>
          <p:cNvSpPr txBox="1">
            <a:spLocks/>
          </p:cNvSpPr>
          <p:nvPr/>
        </p:nvSpPr>
        <p:spPr bwMode="auto">
          <a:xfrm>
            <a:off x="249382" y="3953154"/>
            <a:ext cx="8654473" cy="189432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lgn="ctr">
              <a:lnSpc>
                <a:spcPct val="115000"/>
              </a:lnSpc>
              <a:spcBef>
                <a:spcPct val="50000"/>
              </a:spcBef>
              <a:buClr>
                <a:srgbClr val="FF9900"/>
              </a:buCl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The GSM Association reports that global Mobile Broadband connections roughly doubled during 2009 to 200 million. By the end of 2010, they estimate this will reach 342 million global connections, with 120 million in Europe, 116 million in the Asia Pacific region, and 58 million in North America.</a:t>
            </a:r>
            <a:r>
              <a:rPr lang="en-US" sz="2000" baseline="30000" dirty="0" smtClean="0"/>
              <a:t> 2</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Text Box 4"/>
          <p:cNvSpPr txBox="1">
            <a:spLocks noChangeArrowheads="1"/>
          </p:cNvSpPr>
          <p:nvPr/>
        </p:nvSpPr>
        <p:spPr bwMode="auto">
          <a:xfrm>
            <a:off x="304800" y="6121400"/>
            <a:ext cx="8534400" cy="274638"/>
          </a:xfrm>
          <a:prstGeom prst="rect">
            <a:avLst/>
          </a:prstGeom>
          <a:noFill/>
          <a:ln w="9525">
            <a:noFill/>
            <a:miter lim="800000"/>
            <a:headEnd/>
            <a:tailEnd/>
          </a:ln>
        </p:spPr>
        <p:txBody>
          <a:bodyPr>
            <a:spAutoFit/>
          </a:bodyPr>
          <a:lstStyle/>
          <a:p>
            <a:pPr algn="ctr"/>
            <a:r>
              <a:rPr lang="en-US" sz="1200" i="1" baseline="30000" dirty="0"/>
              <a:t>1</a:t>
            </a:r>
            <a:r>
              <a:rPr lang="en-US" sz="1200" i="1" dirty="0"/>
              <a:t> </a:t>
            </a:r>
            <a:r>
              <a:rPr lang="en-US" sz="1200" i="1" dirty="0" smtClean="0"/>
              <a:t>Akamai     </a:t>
            </a:r>
            <a:r>
              <a:rPr lang="en-US" sz="1200" i="1" baseline="30000" dirty="0" smtClean="0"/>
              <a:t>2</a:t>
            </a:r>
            <a:r>
              <a:rPr lang="en-US" sz="1200" i="1" dirty="0" smtClean="0"/>
              <a:t> GSM Association</a:t>
            </a:r>
            <a:endParaRPr lang="en-US" sz="1200" i="1" dirty="0"/>
          </a:p>
        </p:txBody>
      </p:sp>
      <p:graphicFrame>
        <p:nvGraphicFramePr>
          <p:cNvPr id="5" name="Table 4"/>
          <p:cNvGraphicFramePr>
            <a:graphicFrameLocks noGrp="1"/>
          </p:cNvGraphicFramePr>
          <p:nvPr/>
        </p:nvGraphicFramePr>
        <p:xfrm>
          <a:off x="239571" y="1472032"/>
          <a:ext cx="8728940" cy="2103120"/>
        </p:xfrm>
        <a:graphic>
          <a:graphicData uri="http://schemas.openxmlformats.org/drawingml/2006/table">
            <a:tbl>
              <a:tblPr firstRow="1" bandRow="1">
                <a:tableStyleId>{5C22544A-7EE6-4342-B048-85BDC9FD1C3A}</a:tableStyleId>
              </a:tblPr>
              <a:tblGrid>
                <a:gridCol w="4007624"/>
                <a:gridCol w="1222325"/>
                <a:gridCol w="1142173"/>
                <a:gridCol w="1112116"/>
                <a:gridCol w="1244702"/>
              </a:tblGrid>
              <a:tr h="370840">
                <a:tc>
                  <a:txBody>
                    <a:bodyPr/>
                    <a:lstStyle/>
                    <a:p>
                      <a:pPr algn="ctr"/>
                      <a:r>
                        <a:rPr lang="en-US" sz="2400" dirty="0" smtClean="0"/>
                        <a:t>Global</a:t>
                      </a:r>
                    </a:p>
                    <a:p>
                      <a:pPr algn="ctr"/>
                      <a:r>
                        <a:rPr lang="en-US" sz="2400" dirty="0" smtClean="0"/>
                        <a:t>Mobile</a:t>
                      </a:r>
                    </a:p>
                    <a:p>
                      <a:pPr algn="ctr"/>
                      <a:r>
                        <a:rPr lang="en-US" sz="2400" dirty="0" smtClean="0"/>
                        <a:t>Providers</a:t>
                      </a:r>
                      <a:endParaRPr lang="en-US" sz="2400" dirty="0"/>
                    </a:p>
                  </a:txBody>
                  <a:tcPr/>
                </a:tc>
                <a:tc>
                  <a:txBody>
                    <a:bodyPr/>
                    <a:lstStyle/>
                    <a:p>
                      <a:r>
                        <a:rPr lang="en-US" sz="2000" dirty="0" smtClean="0"/>
                        <a:t>%</a:t>
                      </a:r>
                      <a:r>
                        <a:rPr lang="en-US" sz="2000" baseline="0" dirty="0" smtClean="0"/>
                        <a:t> </a:t>
                      </a:r>
                      <a:r>
                        <a:rPr lang="en-US" sz="2000" dirty="0" smtClean="0"/>
                        <a:t>&gt;</a:t>
                      </a:r>
                      <a:r>
                        <a:rPr lang="en-US" sz="2000" baseline="0" dirty="0" smtClean="0"/>
                        <a:t> </a:t>
                      </a:r>
                      <a:r>
                        <a:rPr lang="en-US" sz="2000" dirty="0" smtClean="0"/>
                        <a:t>1 </a:t>
                      </a:r>
                    </a:p>
                    <a:p>
                      <a:r>
                        <a:rPr lang="en-US" sz="2000" dirty="0" smtClean="0"/>
                        <a:t>Mbps</a:t>
                      </a:r>
                      <a:endParaRPr lang="en-US" sz="2000" dirty="0"/>
                    </a:p>
                  </a:txBody>
                  <a:tcPr/>
                </a:tc>
                <a:tc>
                  <a:txBody>
                    <a:bodyPr/>
                    <a:lstStyle/>
                    <a:p>
                      <a:r>
                        <a:rPr lang="en-US" sz="2000" dirty="0" smtClean="0"/>
                        <a:t>%</a:t>
                      </a:r>
                      <a:r>
                        <a:rPr lang="en-US" sz="2000" baseline="0" dirty="0" smtClean="0"/>
                        <a:t> </a:t>
                      </a:r>
                      <a:r>
                        <a:rPr lang="en-US" sz="2000" dirty="0" smtClean="0"/>
                        <a:t>&gt; 2</a:t>
                      </a:r>
                    </a:p>
                    <a:p>
                      <a:r>
                        <a:rPr lang="en-US" sz="2000" dirty="0" smtClean="0"/>
                        <a:t>Mbps</a:t>
                      </a:r>
                      <a:endParaRPr lang="en-US" sz="2000" dirty="0"/>
                    </a:p>
                  </a:txBody>
                  <a:tcPr/>
                </a:tc>
                <a:tc>
                  <a:txBody>
                    <a:bodyPr/>
                    <a:lstStyle/>
                    <a:p>
                      <a:r>
                        <a:rPr lang="en-US" sz="2000" dirty="0" smtClean="0"/>
                        <a:t>%</a:t>
                      </a:r>
                      <a:r>
                        <a:rPr lang="en-US" sz="2000" baseline="0" dirty="0" smtClean="0"/>
                        <a:t> &gt; 5 Mbps</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baseline="0" dirty="0" smtClean="0"/>
                        <a:t> &gt; 10 Mbps</a:t>
                      </a:r>
                      <a:endParaRPr lang="en-US" sz="2000" dirty="0" smtClean="0"/>
                    </a:p>
                    <a:p>
                      <a:endParaRPr lang="en-US" sz="2000" dirty="0"/>
                    </a:p>
                  </a:txBody>
                  <a:tcPr/>
                </a:tc>
              </a:tr>
              <a:tr h="370840">
                <a:tc>
                  <a:txBody>
                    <a:bodyPr/>
                    <a:lstStyle/>
                    <a:p>
                      <a:r>
                        <a:rPr lang="en-US" sz="2000" dirty="0" smtClean="0"/>
                        <a:t>Average Connection</a:t>
                      </a:r>
                      <a:r>
                        <a:rPr lang="en-US" sz="2000" baseline="0" dirty="0" smtClean="0"/>
                        <a:t> Speed</a:t>
                      </a:r>
                      <a:endParaRPr lang="en-US" sz="2000" dirty="0"/>
                    </a:p>
                  </a:txBody>
                  <a:tcPr/>
                </a:tc>
                <a:tc>
                  <a:txBody>
                    <a:bodyPr/>
                    <a:lstStyle/>
                    <a:p>
                      <a:pPr algn="ctr"/>
                      <a:r>
                        <a:rPr lang="en-US" sz="2000" dirty="0" smtClean="0"/>
                        <a:t>32%</a:t>
                      </a:r>
                      <a:r>
                        <a:rPr lang="en-US" sz="2000" baseline="30000" dirty="0" smtClean="0"/>
                        <a:t>1</a:t>
                      </a:r>
                      <a:endParaRPr lang="en-US" sz="2000" baseline="30000" dirty="0"/>
                    </a:p>
                  </a:txBody>
                  <a:tcPr/>
                </a:tc>
                <a:tc>
                  <a:txBody>
                    <a:bodyPr/>
                    <a:lstStyle/>
                    <a:p>
                      <a:pPr algn="ctr"/>
                      <a:r>
                        <a:rPr lang="en-US" sz="2000" dirty="0" smtClean="0"/>
                        <a:t>13%</a:t>
                      </a:r>
                      <a:r>
                        <a:rPr lang="en-US" sz="2000" baseline="30000" dirty="0" smtClean="0"/>
                        <a:t>1</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a:t>
                      </a:r>
                      <a:endParaRPr lang="en-US" sz="2000" dirty="0"/>
                    </a:p>
                  </a:txBody>
                  <a:tcPr/>
                </a:tc>
              </a:tr>
              <a:tr h="370840">
                <a:tc>
                  <a:txBody>
                    <a:bodyPr/>
                    <a:lstStyle/>
                    <a:p>
                      <a:r>
                        <a:rPr lang="en-US" sz="2000" dirty="0" smtClean="0"/>
                        <a:t>Maximum Connection Speed</a:t>
                      </a:r>
                      <a:endParaRPr lang="en-US" sz="2000" dirty="0"/>
                    </a:p>
                  </a:txBody>
                  <a:tcPr/>
                </a:tc>
                <a:tc>
                  <a:txBody>
                    <a:bodyPr/>
                    <a:lstStyle/>
                    <a:p>
                      <a:pPr algn="ctr"/>
                      <a:r>
                        <a:rPr lang="en-US" sz="2000" dirty="0" smtClean="0"/>
                        <a:t>--</a:t>
                      </a:r>
                      <a:endParaRPr lang="en-US" sz="2000" dirty="0"/>
                    </a:p>
                  </a:txBody>
                  <a:tcPr/>
                </a:tc>
                <a:tc>
                  <a:txBody>
                    <a:bodyPr/>
                    <a:lstStyle/>
                    <a:p>
                      <a:pPr algn="ctr"/>
                      <a:r>
                        <a:rPr lang="en-US" sz="2000" dirty="0" smtClean="0"/>
                        <a:t>76%</a:t>
                      </a:r>
                      <a:r>
                        <a:rPr lang="en-US" sz="2000" baseline="30000" dirty="0" smtClean="0"/>
                        <a:t>1</a:t>
                      </a:r>
                      <a:endParaRPr lang="en-US" sz="2000" dirty="0"/>
                    </a:p>
                  </a:txBody>
                  <a:tcPr/>
                </a:tc>
                <a:tc>
                  <a:txBody>
                    <a:bodyPr/>
                    <a:lstStyle/>
                    <a:p>
                      <a:pPr algn="ctr"/>
                      <a:r>
                        <a:rPr lang="en-US" sz="2000" dirty="0" smtClean="0"/>
                        <a:t>30%</a:t>
                      </a:r>
                      <a:r>
                        <a:rPr lang="en-US" sz="2000" baseline="30000" dirty="0" smtClean="0"/>
                        <a:t>1</a:t>
                      </a:r>
                      <a:endParaRPr lang="en-US" sz="2000" dirty="0"/>
                    </a:p>
                  </a:txBody>
                  <a:tcPr/>
                </a:tc>
                <a:tc>
                  <a:txBody>
                    <a:bodyPr/>
                    <a:lstStyle/>
                    <a:p>
                      <a:pPr algn="ctr"/>
                      <a:r>
                        <a:rPr lang="en-US" sz="2000" dirty="0" smtClean="0"/>
                        <a:t>6%</a:t>
                      </a:r>
                      <a:r>
                        <a:rPr lang="en-US" sz="2000" baseline="30000" dirty="0" smtClean="0"/>
                        <a:t>1</a:t>
                      </a:r>
                      <a:endParaRPr lang="en-US" sz="2000" dirty="0"/>
                    </a:p>
                  </a:txBody>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lrgLogo"/>
          <p:cNvPicPr>
            <a:picLocks noChangeAspect="1" noChangeArrowheads="1"/>
          </p:cNvPicPr>
          <p:nvPr/>
        </p:nvPicPr>
        <p:blipFill>
          <a:blip r:embed="rId3" cstate="print"/>
          <a:srcRect/>
          <a:stretch>
            <a:fillRect/>
          </a:stretch>
        </p:blipFill>
        <p:spPr bwMode="black">
          <a:xfrm>
            <a:off x="7478713" y="231775"/>
            <a:ext cx="1346200" cy="577850"/>
          </a:xfrm>
          <a:prstGeom prst="rect">
            <a:avLst/>
          </a:prstGeom>
          <a:noFill/>
          <a:ln w="9525">
            <a:noFill/>
            <a:miter lim="800000"/>
            <a:headEnd/>
            <a:tailEnd/>
          </a:ln>
        </p:spPr>
      </p:pic>
      <p:sp>
        <p:nvSpPr>
          <p:cNvPr id="21507" name="Rectangle 4"/>
          <p:cNvSpPr>
            <a:spLocks noGrp="1" noChangeArrowheads="1"/>
          </p:cNvSpPr>
          <p:nvPr>
            <p:ph type="title" idx="4294967295"/>
          </p:nvPr>
        </p:nvSpPr>
        <p:spPr>
          <a:xfrm>
            <a:off x="381000" y="66675"/>
            <a:ext cx="8229600" cy="531813"/>
          </a:xfrm>
        </p:spPr>
        <p:txBody>
          <a:bodyPr anchor="t"/>
          <a:lstStyle/>
          <a:p>
            <a:r>
              <a:rPr lang="en-US" i="1" smtClean="0"/>
              <a:t>July 4 2009 DDoS Attack</a:t>
            </a:r>
            <a:r>
              <a:rPr lang="en-US" i="1" smtClean="0">
                <a:solidFill>
                  <a:schemeClr val="accent2"/>
                </a:solidFill>
              </a:rPr>
              <a:t/>
            </a:r>
            <a:br>
              <a:rPr lang="en-US" i="1" smtClean="0">
                <a:solidFill>
                  <a:schemeClr val="accent2"/>
                </a:solidFill>
              </a:rPr>
            </a:br>
            <a:r>
              <a:rPr lang="en-US" sz="2000" i="1" smtClean="0">
                <a:solidFill>
                  <a:schemeClr val="accent2"/>
                </a:solidFill>
              </a:rPr>
              <a:t>Observed Attack Profile</a:t>
            </a:r>
            <a:endParaRPr lang="en-US" i="1" smtClean="0">
              <a:solidFill>
                <a:schemeClr val="accent2"/>
              </a:solidFill>
            </a:endParaRPr>
          </a:p>
        </p:txBody>
      </p:sp>
      <p:sp>
        <p:nvSpPr>
          <p:cNvPr id="25603" name="Text Box 3"/>
          <p:cNvSpPr txBox="1">
            <a:spLocks noChangeArrowheads="1"/>
          </p:cNvSpPr>
          <p:nvPr/>
        </p:nvSpPr>
        <p:spPr bwMode="auto">
          <a:xfrm>
            <a:off x="3395663" y="969963"/>
            <a:ext cx="5748337" cy="4497387"/>
          </a:xfrm>
          <a:prstGeom prst="rect">
            <a:avLst/>
          </a:prstGeom>
          <a:noFill/>
          <a:ln w="9525" algn="ctr">
            <a:noFill/>
            <a:miter lim="800000"/>
            <a:headEnd/>
            <a:tailEnd/>
          </a:ln>
        </p:spPr>
        <p:txBody>
          <a:bodyPr>
            <a:spAutoFit/>
          </a:bodyPr>
          <a:lstStyle/>
          <a:p>
            <a:pPr>
              <a:defRPr/>
            </a:pPr>
            <a:r>
              <a:rPr lang="en-US" sz="1800" b="1" dirty="0">
                <a:solidFill>
                  <a:srgbClr val="FFC000"/>
                </a:solidFill>
                <a:cs typeface="Arial" pitchFamily="34" charset="0"/>
              </a:rPr>
              <a:t>Type of Attack – Brute Force DDoS</a:t>
            </a:r>
          </a:p>
          <a:p>
            <a:pPr marL="234950" indent="-234950" eaLnBrk="0" hangingPunct="0">
              <a:spcBef>
                <a:spcPct val="20000"/>
              </a:spcBef>
              <a:buClr>
                <a:srgbClr val="FF9900"/>
              </a:buClr>
              <a:buFont typeface="Arial" charset="0"/>
              <a:buChar char="•"/>
              <a:defRPr/>
            </a:pPr>
            <a:r>
              <a:rPr lang="en-US" sz="1800" dirty="0">
                <a:solidFill>
                  <a:srgbClr val="FFFFFF"/>
                </a:solidFill>
                <a:latin typeface="Arial" charset="0"/>
                <a:cs typeface="Arial" charset="0"/>
              </a:rPr>
              <a:t>The largest coordinated DDoS cyber attack against US Government Websites</a:t>
            </a:r>
          </a:p>
          <a:p>
            <a:pPr marL="234950" indent="-234950" eaLnBrk="0" hangingPunct="0">
              <a:spcBef>
                <a:spcPct val="20000"/>
              </a:spcBef>
              <a:buClr>
                <a:srgbClr val="FF9900"/>
              </a:buClr>
              <a:buFont typeface="Arial" charset="0"/>
              <a:buChar char="•"/>
              <a:defRPr/>
            </a:pPr>
            <a:r>
              <a:rPr lang="en-US" sz="1800" dirty="0">
                <a:solidFill>
                  <a:srgbClr val="FFFFFF"/>
                </a:solidFill>
                <a:latin typeface="Arial" charset="0"/>
                <a:cs typeface="Arial" charset="0"/>
              </a:rPr>
              <a:t>HTTP Resource Drain attack</a:t>
            </a:r>
          </a:p>
          <a:p>
            <a:pPr marL="234950" indent="-234950" eaLnBrk="0" hangingPunct="0">
              <a:spcBef>
                <a:spcPct val="20000"/>
              </a:spcBef>
              <a:buClr>
                <a:srgbClr val="FF9900"/>
              </a:buClr>
              <a:buFont typeface="Arial" charset="0"/>
              <a:buChar char="•"/>
              <a:defRPr/>
            </a:pPr>
            <a:r>
              <a:rPr lang="en-US" sz="1800" dirty="0">
                <a:solidFill>
                  <a:srgbClr val="FFFFFF"/>
                </a:solidFill>
                <a:latin typeface="Arial" charset="0"/>
                <a:cs typeface="Arial" charset="0"/>
              </a:rPr>
              <a:t>Sourced primarily from compromised Korean computers</a:t>
            </a:r>
            <a:r>
              <a:rPr lang="en-US" sz="1800" dirty="0">
                <a:solidFill>
                  <a:srgbClr val="FFFFFF"/>
                </a:solidFill>
                <a:latin typeface="Arial" charset="0"/>
              </a:rPr>
              <a:t> </a:t>
            </a:r>
          </a:p>
          <a:p>
            <a:pPr>
              <a:defRPr/>
            </a:pPr>
            <a:r>
              <a:rPr lang="en-US" sz="1800" b="1" dirty="0">
                <a:solidFill>
                  <a:srgbClr val="FFC000"/>
                </a:solidFill>
                <a:cs typeface="Arial" pitchFamily="34" charset="0"/>
              </a:rPr>
              <a:t>Intensity of Attack</a:t>
            </a:r>
          </a:p>
          <a:p>
            <a:pPr marL="234950" indent="-234950" eaLnBrk="0" hangingPunct="0">
              <a:spcBef>
                <a:spcPct val="20000"/>
              </a:spcBef>
              <a:buClr>
                <a:srgbClr val="FF9900"/>
              </a:buClr>
              <a:buFont typeface="Arial" charset="0"/>
              <a:buChar char="•"/>
              <a:defRPr/>
            </a:pPr>
            <a:r>
              <a:rPr lang="en-US" sz="1800" dirty="0">
                <a:solidFill>
                  <a:srgbClr val="FFFFFF"/>
                </a:solidFill>
                <a:latin typeface="Arial" charset="0"/>
                <a:cs typeface="Arial" charset="0"/>
              </a:rPr>
              <a:t>1,000,000+ hits per second and  ~200 Gbps aggregate attack traffic (US  Gov Only)</a:t>
            </a:r>
          </a:p>
          <a:p>
            <a:pPr marL="234950" indent="-234950" eaLnBrk="0" hangingPunct="0">
              <a:spcBef>
                <a:spcPct val="20000"/>
              </a:spcBef>
              <a:buClr>
                <a:srgbClr val="FF9900"/>
              </a:buClr>
              <a:buFont typeface="Arial" charset="0"/>
              <a:buChar char="•"/>
              <a:defRPr/>
            </a:pPr>
            <a:r>
              <a:rPr lang="en-US" sz="1800" dirty="0">
                <a:solidFill>
                  <a:srgbClr val="FFFFFF"/>
                </a:solidFill>
                <a:latin typeface="Arial" charset="0"/>
                <a:cs typeface="Arial" charset="0"/>
              </a:rPr>
              <a:t>One website received 8 years of traffic in a day</a:t>
            </a:r>
          </a:p>
          <a:p>
            <a:pPr>
              <a:spcBef>
                <a:spcPct val="50000"/>
              </a:spcBef>
              <a:defRPr/>
            </a:pPr>
            <a:r>
              <a:rPr lang="en-US" sz="1800" b="1" dirty="0">
                <a:solidFill>
                  <a:srgbClr val="FFC000"/>
                </a:solidFill>
                <a:cs typeface="Arial" pitchFamily="34" charset="0"/>
              </a:rPr>
              <a:t>All Traffic Logged for Akamai Customers</a:t>
            </a:r>
          </a:p>
          <a:p>
            <a:pPr marL="800100" lvl="2" indent="-342900" eaLnBrk="0" hangingPunct="0">
              <a:spcBef>
                <a:spcPct val="20000"/>
              </a:spcBef>
              <a:buClr>
                <a:srgbClr val="FF9900"/>
              </a:buClr>
              <a:buFont typeface="Arial" pitchFamily="34" charset="0"/>
              <a:buChar char="•"/>
              <a:defRPr/>
            </a:pPr>
            <a:r>
              <a:rPr lang="en-US" sz="1800" dirty="0">
                <a:solidFill>
                  <a:srgbClr val="FFFFFF"/>
                </a:solidFill>
                <a:cs typeface="Arial" pitchFamily="34" charset="0"/>
              </a:rPr>
              <a:t>64 Billion Log Lines</a:t>
            </a:r>
          </a:p>
          <a:p>
            <a:pPr marL="800100" lvl="2" indent="-342900" eaLnBrk="0" hangingPunct="0">
              <a:spcBef>
                <a:spcPct val="20000"/>
              </a:spcBef>
              <a:buClr>
                <a:srgbClr val="FF9900"/>
              </a:buClr>
              <a:buFont typeface="Arial" pitchFamily="34" charset="0"/>
              <a:buChar char="•"/>
              <a:defRPr/>
            </a:pPr>
            <a:r>
              <a:rPr lang="en-US" sz="1800" dirty="0">
                <a:solidFill>
                  <a:srgbClr val="FFFFFF"/>
                </a:solidFill>
                <a:cs typeface="Arial" pitchFamily="34" charset="0"/>
              </a:rPr>
              <a:t>13 TB of uncompressed log data (400+ Gigs of Compressed logs)</a:t>
            </a:r>
          </a:p>
        </p:txBody>
      </p:sp>
      <p:sp>
        <p:nvSpPr>
          <p:cNvPr id="1445897" name="Rectangle 9"/>
          <p:cNvSpPr>
            <a:spLocks noChangeArrowheads="1"/>
          </p:cNvSpPr>
          <p:nvPr/>
        </p:nvSpPr>
        <p:spPr bwMode="auto">
          <a:xfrm>
            <a:off x="0" y="5473700"/>
            <a:ext cx="9144000" cy="1384300"/>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p:spPr>
        <p:txBody>
          <a:bodyPr anchor="ctr">
            <a:spAutoFit/>
          </a:bodyPr>
          <a:lstStyle/>
          <a:p>
            <a:pPr>
              <a:defRPr/>
            </a:pPr>
            <a:r>
              <a:rPr lang="en-US" b="1" i="1" dirty="0">
                <a:solidFill>
                  <a:srgbClr val="FFFFFF"/>
                </a:solidFill>
                <a:latin typeface="Arial" charset="0"/>
              </a:rPr>
              <a:t>“Between the volume of the requests and their frustrating nature, a Web site with few servers or limited bandwidth can quickly be taken down. Others with greater physical and financial resources can take the punishment.  That may explain why high-volume Web sites such as those belonging to the White House, the Pentagon and the New York Stock Exchange were able to withstand such attacks with barely a hiccup, while the Federal Trade Commission's and the Transportation Department's were knocked offline."</a:t>
            </a:r>
            <a:r>
              <a:rPr lang="en-US" b="1" dirty="0">
                <a:solidFill>
                  <a:srgbClr val="FFFFFF"/>
                </a:solidFill>
                <a:latin typeface="Arial" charset="0"/>
              </a:rPr>
              <a:t>	- Paul Wagenseil, Fox News</a:t>
            </a:r>
            <a:endParaRPr lang="en-GB" b="1" dirty="0">
              <a:solidFill>
                <a:srgbClr val="FFFFFF"/>
              </a:solidFill>
              <a:latin typeface="Arial" charset="0"/>
            </a:endParaRPr>
          </a:p>
        </p:txBody>
      </p:sp>
      <p:pic>
        <p:nvPicPr>
          <p:cNvPr id="21510" name="Picture 11"/>
          <p:cNvPicPr>
            <a:picLocks noChangeAspect="1" noChangeArrowheads="1"/>
          </p:cNvPicPr>
          <p:nvPr/>
        </p:nvPicPr>
        <p:blipFill>
          <a:blip r:embed="rId4" cstate="print"/>
          <a:srcRect/>
          <a:stretch>
            <a:fillRect/>
          </a:stretch>
        </p:blipFill>
        <p:spPr bwMode="auto">
          <a:xfrm>
            <a:off x="76200" y="1219200"/>
            <a:ext cx="3259138" cy="31067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AutoShape 4"/>
          <p:cNvSpPr>
            <a:spLocks noChangeAspect="1" noChangeArrowheads="1"/>
          </p:cNvSpPr>
          <p:nvPr/>
        </p:nvSpPr>
        <p:spPr bwMode="auto">
          <a:xfrm>
            <a:off x="168275" y="1250950"/>
            <a:ext cx="8782050" cy="4002088"/>
          </a:xfrm>
          <a:prstGeom prst="roundRect">
            <a:avLst>
              <a:gd name="adj" fmla="val 6662"/>
            </a:avLst>
          </a:prstGeom>
          <a:gradFill rotWithShape="1">
            <a:gsLst>
              <a:gs pos="0">
                <a:schemeClr val="bg1">
                  <a:lumMod val="65000"/>
                  <a:lumOff val="35000"/>
                </a:schemeClr>
              </a:gs>
              <a:gs pos="100000">
                <a:schemeClr val="bg1"/>
              </a:gs>
            </a:gsLst>
            <a:lin ang="5400000" scaled="1"/>
          </a:gradFill>
          <a:ln w="25400">
            <a:solidFill>
              <a:schemeClr val="accent2"/>
            </a:solidFill>
            <a:round/>
            <a:headEnd/>
            <a:tailEnd/>
          </a:ln>
        </p:spPr>
        <p:txBody>
          <a:bodyPr wrap="none" anchor="ctr"/>
          <a:lstStyle/>
          <a:p>
            <a:pPr marL="342900" indent="-342900" algn="ctr">
              <a:lnSpc>
                <a:spcPct val="90000"/>
              </a:lnSpc>
              <a:defRPr/>
            </a:pPr>
            <a:endParaRPr lang="en-US" sz="1600" baseline="-25000">
              <a:solidFill>
                <a:srgbClr val="093678"/>
              </a:solidFill>
              <a:latin typeface="Verdana" pitchFamily="-65" charset="0"/>
              <a:ea typeface="ＭＳ Ｐゴシック"/>
            </a:endParaRPr>
          </a:p>
        </p:txBody>
      </p:sp>
      <p:sp>
        <p:nvSpPr>
          <p:cNvPr id="22531" name="Rectangle 2"/>
          <p:cNvSpPr>
            <a:spLocks noChangeArrowheads="1"/>
          </p:cNvSpPr>
          <p:nvPr/>
        </p:nvSpPr>
        <p:spPr bwMode="auto">
          <a:xfrm>
            <a:off x="457200" y="381000"/>
            <a:ext cx="8229600" cy="411163"/>
          </a:xfrm>
          <a:prstGeom prst="rect">
            <a:avLst/>
          </a:prstGeom>
          <a:noFill/>
          <a:ln w="9525">
            <a:noFill/>
            <a:miter lim="800000"/>
            <a:headEnd/>
            <a:tailEnd/>
          </a:ln>
        </p:spPr>
        <p:txBody>
          <a:bodyPr lIns="91427" tIns="45713" rIns="91427" bIns="45713" anchor="ctr"/>
          <a:lstStyle/>
          <a:p>
            <a:pPr eaLnBrk="0" hangingPunct="0"/>
            <a:r>
              <a:rPr lang="en-US" sz="2600">
                <a:solidFill>
                  <a:srgbClr val="FFFFFF"/>
                </a:solidFill>
                <a:ea typeface="ＭＳ Ｐゴシック"/>
                <a:cs typeface="ＭＳ Ｐゴシック"/>
              </a:rPr>
              <a:t>July 4, 2009 DDoS Attack</a:t>
            </a:r>
          </a:p>
        </p:txBody>
      </p:sp>
      <p:sp>
        <p:nvSpPr>
          <p:cNvPr id="193539" name="Content Placeholder 2"/>
          <p:cNvSpPr>
            <a:spLocks/>
          </p:cNvSpPr>
          <p:nvPr/>
        </p:nvSpPr>
        <p:spPr bwMode="auto">
          <a:xfrm>
            <a:off x="493713" y="1735138"/>
            <a:ext cx="3640137" cy="3470275"/>
          </a:xfrm>
          <a:prstGeom prst="rect">
            <a:avLst/>
          </a:prstGeom>
          <a:noFill/>
          <a:ln w="9525">
            <a:noFill/>
            <a:miter lim="800000"/>
            <a:headEnd/>
            <a:tailEnd/>
          </a:ln>
        </p:spPr>
        <p:txBody>
          <a:bodyPr lIns="91427" tIns="45713" rIns="91427" bIns="45713"/>
          <a:lstStyle/>
          <a:p>
            <a:pPr marL="342900" indent="-342900">
              <a:lnSpc>
                <a:spcPct val="115000"/>
              </a:lnSpc>
              <a:spcBef>
                <a:spcPct val="50000"/>
              </a:spcBef>
            </a:pPr>
            <a:r>
              <a:rPr lang="en-US" sz="1600" b="1">
                <a:solidFill>
                  <a:srgbClr val="FFFFFF"/>
                </a:solidFill>
                <a:ea typeface="ＭＳ Ｐゴシック"/>
                <a:cs typeface="ＭＳ Ｐゴシック"/>
              </a:rPr>
              <a:t>Customer – </a:t>
            </a:r>
            <a:r>
              <a:rPr lang="en-US" sz="1600" b="1">
                <a:solidFill>
                  <a:srgbClr val="339933"/>
                </a:solidFill>
                <a:ea typeface="ＭＳ Ｐゴシック"/>
                <a:cs typeface="ＭＳ Ｐゴシック"/>
              </a:rPr>
              <a:t>PROTECTED</a:t>
            </a:r>
          </a:p>
          <a:p>
            <a:pPr marL="342900" indent="-342900">
              <a:lnSpc>
                <a:spcPct val="115000"/>
              </a:lnSpc>
              <a:spcBef>
                <a:spcPct val="50000"/>
              </a:spcBef>
            </a:pPr>
            <a:r>
              <a:rPr lang="en-US" sz="1600">
                <a:solidFill>
                  <a:srgbClr val="FFFFFF"/>
                </a:solidFill>
                <a:ea typeface="ＭＳ Ｐゴシック"/>
                <a:cs typeface="ＭＳ Ｐゴシック"/>
              </a:rPr>
              <a:t>U.S. Government Customer 1</a:t>
            </a:r>
          </a:p>
          <a:p>
            <a:pPr marL="342900" indent="-342900">
              <a:lnSpc>
                <a:spcPct val="115000"/>
              </a:lnSpc>
              <a:spcBef>
                <a:spcPct val="50000"/>
              </a:spcBef>
            </a:pPr>
            <a:r>
              <a:rPr lang="en-US" sz="1600">
                <a:solidFill>
                  <a:srgbClr val="FFFFFF"/>
                </a:solidFill>
                <a:ea typeface="ＭＳ Ｐゴシック"/>
                <a:cs typeface="ＭＳ Ｐゴシック"/>
              </a:rPr>
              <a:t>U.S. Government Customer 2</a:t>
            </a:r>
          </a:p>
          <a:p>
            <a:pPr marL="342900" indent="-342900">
              <a:lnSpc>
                <a:spcPct val="115000"/>
              </a:lnSpc>
              <a:spcBef>
                <a:spcPct val="50000"/>
              </a:spcBef>
            </a:pPr>
            <a:r>
              <a:rPr lang="en-US" sz="1600">
                <a:solidFill>
                  <a:srgbClr val="FFFFFF"/>
                </a:solidFill>
                <a:ea typeface="ＭＳ Ｐゴシック"/>
                <a:cs typeface="ＭＳ Ｐゴシック"/>
              </a:rPr>
              <a:t>U.S. Government Customer 3</a:t>
            </a:r>
          </a:p>
          <a:p>
            <a:pPr marL="342900" indent="-342900">
              <a:lnSpc>
                <a:spcPct val="115000"/>
              </a:lnSpc>
              <a:spcBef>
                <a:spcPct val="50000"/>
              </a:spcBef>
            </a:pPr>
            <a:r>
              <a:rPr lang="en-US" sz="1600">
                <a:solidFill>
                  <a:srgbClr val="FFFFFF"/>
                </a:solidFill>
                <a:ea typeface="ＭＳ Ｐゴシック"/>
                <a:cs typeface="ＭＳ Ｐゴシック"/>
              </a:rPr>
              <a:t>U.S. Government Customer 4</a:t>
            </a:r>
          </a:p>
          <a:p>
            <a:pPr marL="342900" indent="-342900">
              <a:lnSpc>
                <a:spcPct val="115000"/>
              </a:lnSpc>
              <a:spcBef>
                <a:spcPct val="50000"/>
              </a:spcBef>
            </a:pPr>
            <a:r>
              <a:rPr lang="en-US" sz="1600">
                <a:solidFill>
                  <a:srgbClr val="FFFFFF"/>
                </a:solidFill>
                <a:ea typeface="ＭＳ Ｐゴシック"/>
                <a:cs typeface="ＭＳ Ｐゴシック"/>
              </a:rPr>
              <a:t>U.S. Government Customer 5</a:t>
            </a:r>
          </a:p>
          <a:p>
            <a:pPr marL="342900" indent="-342900">
              <a:lnSpc>
                <a:spcPct val="115000"/>
              </a:lnSpc>
              <a:spcBef>
                <a:spcPct val="50000"/>
              </a:spcBef>
            </a:pPr>
            <a:r>
              <a:rPr lang="en-US" sz="1600">
                <a:solidFill>
                  <a:srgbClr val="FFFFFF"/>
                </a:solidFill>
                <a:ea typeface="ＭＳ Ｐゴシック"/>
                <a:cs typeface="ＭＳ Ｐゴシック"/>
              </a:rPr>
              <a:t>U.S. Government Customer 6</a:t>
            </a:r>
          </a:p>
          <a:p>
            <a:pPr marL="342900" indent="-342900">
              <a:lnSpc>
                <a:spcPct val="115000"/>
              </a:lnSpc>
              <a:spcBef>
                <a:spcPct val="50000"/>
              </a:spcBef>
            </a:pPr>
            <a:r>
              <a:rPr lang="en-US" sz="1600">
                <a:solidFill>
                  <a:srgbClr val="FF8E11"/>
                </a:solidFill>
                <a:ea typeface="ＭＳ Ｐゴシック"/>
                <a:cs typeface="ＭＳ Ｐゴシック"/>
              </a:rPr>
              <a:t>New U.S. Government Customer</a:t>
            </a:r>
            <a:endParaRPr lang="en-US" sz="1600" baseline="30000">
              <a:solidFill>
                <a:srgbClr val="FF8E11"/>
              </a:solidFill>
              <a:ea typeface="ＭＳ Ｐゴシック"/>
              <a:cs typeface="ＭＳ Ｐゴシック"/>
            </a:endParaRPr>
          </a:p>
        </p:txBody>
      </p:sp>
      <p:sp>
        <p:nvSpPr>
          <p:cNvPr id="2" name="Content Placeholder 2"/>
          <p:cNvSpPr>
            <a:spLocks/>
          </p:cNvSpPr>
          <p:nvPr/>
        </p:nvSpPr>
        <p:spPr bwMode="auto">
          <a:xfrm>
            <a:off x="4462463" y="1738313"/>
            <a:ext cx="1784350" cy="3470275"/>
          </a:xfrm>
          <a:prstGeom prst="rect">
            <a:avLst/>
          </a:prstGeom>
          <a:noFill/>
          <a:ln w="9525">
            <a:noFill/>
            <a:miter lim="800000"/>
            <a:headEnd/>
            <a:tailEnd/>
          </a:ln>
        </p:spPr>
        <p:txBody>
          <a:bodyPr lIns="91427" tIns="45713" rIns="91427" bIns="45713"/>
          <a:lstStyle/>
          <a:p>
            <a:pPr marL="342900" indent="-342900">
              <a:lnSpc>
                <a:spcPct val="115000"/>
              </a:lnSpc>
              <a:spcBef>
                <a:spcPct val="50000"/>
              </a:spcBef>
            </a:pPr>
            <a:r>
              <a:rPr lang="en-US" sz="1600" b="1">
                <a:solidFill>
                  <a:srgbClr val="FFFFFF"/>
                </a:solidFill>
                <a:ea typeface="ＭＳ Ｐゴシック"/>
                <a:cs typeface="ＭＳ Ｐゴシック"/>
              </a:rPr>
              <a:t>Peak Traffic</a:t>
            </a:r>
          </a:p>
          <a:p>
            <a:pPr marL="342900" indent="-342900">
              <a:lnSpc>
                <a:spcPct val="115000"/>
              </a:lnSpc>
              <a:spcBef>
                <a:spcPct val="50000"/>
              </a:spcBef>
            </a:pPr>
            <a:r>
              <a:rPr lang="en-US" sz="1600">
                <a:solidFill>
                  <a:srgbClr val="FFFFFF"/>
                </a:solidFill>
                <a:ea typeface="ＭＳ Ｐゴシック"/>
                <a:cs typeface="ＭＳ Ｐゴシック"/>
              </a:rPr>
              <a:t>124 Gbps</a:t>
            </a:r>
          </a:p>
          <a:p>
            <a:pPr marL="342900" indent="-342900">
              <a:lnSpc>
                <a:spcPct val="115000"/>
              </a:lnSpc>
              <a:spcBef>
                <a:spcPct val="50000"/>
              </a:spcBef>
            </a:pPr>
            <a:r>
              <a:rPr lang="en-US" sz="1600">
                <a:solidFill>
                  <a:srgbClr val="FFFFFF"/>
                </a:solidFill>
                <a:ea typeface="ＭＳ Ｐゴシック"/>
                <a:cs typeface="ＭＳ Ｐゴシック"/>
              </a:rPr>
              <a:t>32 Gbps</a:t>
            </a:r>
          </a:p>
          <a:p>
            <a:pPr marL="342900" indent="-342900">
              <a:lnSpc>
                <a:spcPct val="115000"/>
              </a:lnSpc>
              <a:spcBef>
                <a:spcPct val="50000"/>
              </a:spcBef>
            </a:pPr>
            <a:r>
              <a:rPr lang="en-US" sz="1600">
                <a:solidFill>
                  <a:srgbClr val="FFFFFF"/>
                </a:solidFill>
                <a:ea typeface="ＭＳ Ｐゴシック"/>
                <a:cs typeface="ＭＳ Ｐゴシック"/>
              </a:rPr>
              <a:t>9 Gbps</a:t>
            </a:r>
          </a:p>
          <a:p>
            <a:pPr marL="342900" indent="-342900">
              <a:lnSpc>
                <a:spcPct val="115000"/>
              </a:lnSpc>
              <a:spcBef>
                <a:spcPct val="50000"/>
              </a:spcBef>
            </a:pPr>
            <a:r>
              <a:rPr lang="en-US" sz="1600">
                <a:solidFill>
                  <a:srgbClr val="FFFFFF"/>
                </a:solidFill>
                <a:ea typeface="ＭＳ Ｐゴシック"/>
                <a:cs typeface="ＭＳ Ｐゴシック"/>
              </a:rPr>
              <a:t>9 Gbps</a:t>
            </a:r>
          </a:p>
          <a:p>
            <a:pPr marL="342900" indent="-342900">
              <a:lnSpc>
                <a:spcPct val="115000"/>
              </a:lnSpc>
              <a:spcBef>
                <a:spcPct val="50000"/>
              </a:spcBef>
            </a:pPr>
            <a:r>
              <a:rPr lang="en-US" sz="1600">
                <a:solidFill>
                  <a:srgbClr val="FFFFFF"/>
                </a:solidFill>
                <a:ea typeface="ＭＳ Ｐゴシック"/>
                <a:cs typeface="ＭＳ Ｐゴシック"/>
              </a:rPr>
              <a:t>2 Gbps</a:t>
            </a:r>
          </a:p>
          <a:p>
            <a:pPr marL="342900" indent="-342900">
              <a:lnSpc>
                <a:spcPct val="115000"/>
              </a:lnSpc>
              <a:spcBef>
                <a:spcPct val="50000"/>
              </a:spcBef>
            </a:pPr>
            <a:r>
              <a:rPr lang="en-US" sz="1600">
                <a:solidFill>
                  <a:srgbClr val="FFFFFF"/>
                </a:solidFill>
                <a:ea typeface="ＭＳ Ｐゴシック"/>
                <a:cs typeface="ＭＳ Ｐゴシック"/>
              </a:rPr>
              <a:t>1.9 Gbps</a:t>
            </a:r>
          </a:p>
          <a:p>
            <a:pPr marL="342900" indent="-342900">
              <a:lnSpc>
                <a:spcPct val="115000"/>
              </a:lnSpc>
              <a:spcBef>
                <a:spcPct val="50000"/>
              </a:spcBef>
            </a:pPr>
            <a:r>
              <a:rPr lang="en-US" sz="1600">
                <a:solidFill>
                  <a:srgbClr val="FF8E11"/>
                </a:solidFill>
                <a:ea typeface="ＭＳ Ｐゴシック"/>
                <a:cs typeface="ＭＳ Ｐゴシック"/>
              </a:rPr>
              <a:t>0.7 Gbps</a:t>
            </a:r>
            <a:endParaRPr lang="en-US" sz="1600" baseline="30000">
              <a:solidFill>
                <a:srgbClr val="FF8E11"/>
              </a:solidFill>
              <a:ea typeface="ＭＳ Ｐゴシック"/>
              <a:cs typeface="ＭＳ Ｐゴシック"/>
            </a:endParaRPr>
          </a:p>
        </p:txBody>
      </p:sp>
      <p:sp>
        <p:nvSpPr>
          <p:cNvPr id="3" name="Content Placeholder 2"/>
          <p:cNvSpPr>
            <a:spLocks/>
          </p:cNvSpPr>
          <p:nvPr/>
        </p:nvSpPr>
        <p:spPr bwMode="auto">
          <a:xfrm>
            <a:off x="6291263" y="1468438"/>
            <a:ext cx="2833687" cy="3470275"/>
          </a:xfrm>
          <a:prstGeom prst="rect">
            <a:avLst/>
          </a:prstGeom>
          <a:noFill/>
          <a:ln w="9525">
            <a:noFill/>
            <a:miter lim="800000"/>
            <a:headEnd/>
            <a:tailEnd/>
          </a:ln>
        </p:spPr>
        <p:txBody>
          <a:bodyPr lIns="91427" tIns="45713" rIns="91427" bIns="45713"/>
          <a:lstStyle/>
          <a:p>
            <a:pPr>
              <a:lnSpc>
                <a:spcPct val="115000"/>
              </a:lnSpc>
              <a:spcBef>
                <a:spcPct val="50000"/>
              </a:spcBef>
              <a:tabLst>
                <a:tab pos="0" algn="l"/>
              </a:tabLst>
            </a:pPr>
            <a:r>
              <a:rPr lang="en-US" sz="1600" b="1">
                <a:solidFill>
                  <a:srgbClr val="FFFFFF"/>
                </a:solidFill>
                <a:ea typeface="ＭＳ Ｐゴシック"/>
                <a:cs typeface="ＭＳ Ｐゴシック"/>
              </a:rPr>
              <a:t>Times Above</a:t>
            </a:r>
            <a:br>
              <a:rPr lang="en-US" sz="1600" b="1">
                <a:solidFill>
                  <a:srgbClr val="FFFFFF"/>
                </a:solidFill>
                <a:ea typeface="ＭＳ Ｐゴシック"/>
                <a:cs typeface="ＭＳ Ｐゴシック"/>
              </a:rPr>
            </a:br>
            <a:r>
              <a:rPr lang="en-US" sz="1600" b="1">
                <a:solidFill>
                  <a:srgbClr val="FFFFFF"/>
                </a:solidFill>
                <a:ea typeface="ＭＳ Ｐゴシック"/>
                <a:cs typeface="ＭＳ Ｐゴシック"/>
              </a:rPr>
              <a:t>Previous Peak Traffic</a:t>
            </a:r>
          </a:p>
          <a:p>
            <a:pPr>
              <a:lnSpc>
                <a:spcPct val="115000"/>
              </a:lnSpc>
              <a:spcBef>
                <a:spcPct val="50000"/>
              </a:spcBef>
              <a:tabLst>
                <a:tab pos="0" algn="l"/>
              </a:tabLst>
            </a:pPr>
            <a:r>
              <a:rPr lang="en-US" sz="1600" b="1">
                <a:solidFill>
                  <a:srgbClr val="FF0000"/>
                </a:solidFill>
                <a:ea typeface="ＭＳ Ｐゴシック"/>
                <a:cs typeface="ＭＳ Ｐゴシック"/>
              </a:rPr>
              <a:t>598x</a:t>
            </a:r>
          </a:p>
          <a:p>
            <a:pPr>
              <a:lnSpc>
                <a:spcPct val="115000"/>
              </a:lnSpc>
              <a:spcBef>
                <a:spcPct val="50000"/>
              </a:spcBef>
              <a:tabLst>
                <a:tab pos="0" algn="l"/>
              </a:tabLst>
            </a:pPr>
            <a:r>
              <a:rPr lang="en-US" sz="1600" b="1">
                <a:solidFill>
                  <a:srgbClr val="FF0000"/>
                </a:solidFill>
                <a:ea typeface="ＭＳ Ｐゴシック"/>
                <a:cs typeface="ＭＳ Ｐゴシック"/>
              </a:rPr>
              <a:t>369x</a:t>
            </a:r>
          </a:p>
          <a:p>
            <a:pPr>
              <a:lnSpc>
                <a:spcPct val="115000"/>
              </a:lnSpc>
              <a:spcBef>
                <a:spcPct val="50000"/>
              </a:spcBef>
              <a:tabLst>
                <a:tab pos="0" algn="l"/>
              </a:tabLst>
            </a:pPr>
            <a:r>
              <a:rPr lang="en-US" sz="1600" b="1">
                <a:solidFill>
                  <a:srgbClr val="FF0000"/>
                </a:solidFill>
                <a:ea typeface="ＭＳ Ｐゴシック"/>
                <a:cs typeface="ＭＳ Ｐゴシック"/>
              </a:rPr>
              <a:t>39x</a:t>
            </a:r>
          </a:p>
          <a:p>
            <a:pPr>
              <a:lnSpc>
                <a:spcPct val="115000"/>
              </a:lnSpc>
              <a:spcBef>
                <a:spcPct val="50000"/>
              </a:spcBef>
              <a:tabLst>
                <a:tab pos="0" algn="l"/>
              </a:tabLst>
            </a:pPr>
            <a:r>
              <a:rPr lang="en-US" sz="1600" b="1">
                <a:solidFill>
                  <a:srgbClr val="FF0000"/>
                </a:solidFill>
                <a:ea typeface="ＭＳ Ｐゴシック"/>
                <a:cs typeface="ＭＳ Ｐゴシック"/>
              </a:rPr>
              <a:t>19x</a:t>
            </a:r>
          </a:p>
          <a:p>
            <a:pPr>
              <a:lnSpc>
                <a:spcPct val="115000"/>
              </a:lnSpc>
              <a:spcBef>
                <a:spcPct val="50000"/>
              </a:spcBef>
              <a:tabLst>
                <a:tab pos="0" algn="l"/>
              </a:tabLst>
            </a:pPr>
            <a:r>
              <a:rPr lang="en-US" sz="1600" b="1">
                <a:solidFill>
                  <a:srgbClr val="FF0000"/>
                </a:solidFill>
                <a:ea typeface="ＭＳ Ｐゴシック"/>
                <a:cs typeface="ＭＳ Ｐゴシック"/>
              </a:rPr>
              <a:t>9x</a:t>
            </a:r>
          </a:p>
          <a:p>
            <a:pPr>
              <a:lnSpc>
                <a:spcPct val="115000"/>
              </a:lnSpc>
              <a:spcBef>
                <a:spcPct val="50000"/>
              </a:spcBef>
              <a:tabLst>
                <a:tab pos="0" algn="l"/>
              </a:tabLst>
            </a:pPr>
            <a:r>
              <a:rPr lang="en-US" sz="1600" b="1">
                <a:solidFill>
                  <a:srgbClr val="FF0000"/>
                </a:solidFill>
                <a:ea typeface="ＭＳ Ｐゴシック"/>
                <a:cs typeface="ＭＳ Ｐゴシック"/>
              </a:rPr>
              <a:t>6x</a:t>
            </a:r>
          </a:p>
          <a:p>
            <a:pPr>
              <a:lnSpc>
                <a:spcPct val="115000"/>
              </a:lnSpc>
              <a:spcBef>
                <a:spcPct val="50000"/>
              </a:spcBef>
              <a:tabLst>
                <a:tab pos="0" algn="l"/>
              </a:tabLst>
            </a:pPr>
            <a:r>
              <a:rPr lang="en-US" sz="1600">
                <a:solidFill>
                  <a:srgbClr val="FF8E11"/>
                </a:solidFill>
                <a:ea typeface="ＭＳ Ｐゴシック"/>
                <a:cs typeface="ＭＳ Ｐゴシック"/>
              </a:rPr>
              <a:t>SITE DOWN </a:t>
            </a:r>
            <a:br>
              <a:rPr lang="en-US" sz="1600">
                <a:solidFill>
                  <a:srgbClr val="FF8E11"/>
                </a:solidFill>
                <a:ea typeface="ＭＳ Ｐゴシック"/>
                <a:cs typeface="ＭＳ Ｐゴシック"/>
              </a:rPr>
            </a:br>
            <a:r>
              <a:rPr lang="en-US" sz="1600">
                <a:solidFill>
                  <a:srgbClr val="FF8E11"/>
                </a:solidFill>
                <a:ea typeface="ＭＳ Ｐゴシック"/>
                <a:cs typeface="ＭＳ Ｐゴシック"/>
              </a:rPr>
              <a:t>before Akamai</a:t>
            </a:r>
            <a:endParaRPr lang="en-US" sz="1600" baseline="30000">
              <a:solidFill>
                <a:srgbClr val="FF8E11"/>
              </a:solidFill>
              <a:ea typeface="ＭＳ Ｐゴシック"/>
              <a:cs typeface="ＭＳ Ｐゴシック"/>
            </a:endParaRPr>
          </a:p>
        </p:txBody>
      </p:sp>
      <p:sp>
        <p:nvSpPr>
          <p:cNvPr id="22535" name="Line 10"/>
          <p:cNvSpPr>
            <a:spLocks noChangeShapeType="1"/>
          </p:cNvSpPr>
          <p:nvPr/>
        </p:nvSpPr>
        <p:spPr bwMode="auto">
          <a:xfrm>
            <a:off x="471488" y="2135188"/>
            <a:ext cx="8339137" cy="0"/>
          </a:xfrm>
          <a:prstGeom prst="line">
            <a:avLst/>
          </a:prstGeom>
          <a:noFill/>
          <a:ln w="9525">
            <a:solidFill>
              <a:schemeClr val="tx1"/>
            </a:solidFill>
            <a:round/>
            <a:headEnd/>
            <a:tailEnd/>
          </a:ln>
        </p:spPr>
        <p:txBody>
          <a:bodyPr/>
          <a:lstStyle/>
          <a:p>
            <a:endParaRPr lang="en-US"/>
          </a:p>
        </p:txBody>
      </p:sp>
      <p:sp>
        <p:nvSpPr>
          <p:cNvPr id="22536" name="Line 11"/>
          <p:cNvSpPr>
            <a:spLocks noChangeShapeType="1"/>
          </p:cNvSpPr>
          <p:nvPr/>
        </p:nvSpPr>
        <p:spPr bwMode="auto">
          <a:xfrm>
            <a:off x="458788" y="2547938"/>
            <a:ext cx="8339137" cy="0"/>
          </a:xfrm>
          <a:prstGeom prst="line">
            <a:avLst/>
          </a:prstGeom>
          <a:noFill/>
          <a:ln w="9525">
            <a:solidFill>
              <a:schemeClr val="tx1"/>
            </a:solidFill>
            <a:round/>
            <a:headEnd/>
            <a:tailEnd/>
          </a:ln>
        </p:spPr>
        <p:txBody>
          <a:bodyPr/>
          <a:lstStyle/>
          <a:p>
            <a:endParaRPr lang="en-US"/>
          </a:p>
        </p:txBody>
      </p:sp>
      <p:sp>
        <p:nvSpPr>
          <p:cNvPr id="22537" name="Line 12"/>
          <p:cNvSpPr>
            <a:spLocks noChangeShapeType="1"/>
          </p:cNvSpPr>
          <p:nvPr/>
        </p:nvSpPr>
        <p:spPr bwMode="auto">
          <a:xfrm>
            <a:off x="455613" y="2940050"/>
            <a:ext cx="8339137" cy="0"/>
          </a:xfrm>
          <a:prstGeom prst="line">
            <a:avLst/>
          </a:prstGeom>
          <a:noFill/>
          <a:ln w="9525">
            <a:solidFill>
              <a:schemeClr val="tx1"/>
            </a:solidFill>
            <a:round/>
            <a:headEnd/>
            <a:tailEnd/>
          </a:ln>
        </p:spPr>
        <p:txBody>
          <a:bodyPr/>
          <a:lstStyle/>
          <a:p>
            <a:endParaRPr lang="en-US"/>
          </a:p>
        </p:txBody>
      </p:sp>
      <p:sp>
        <p:nvSpPr>
          <p:cNvPr id="22538" name="Line 13"/>
          <p:cNvSpPr>
            <a:spLocks noChangeShapeType="1"/>
          </p:cNvSpPr>
          <p:nvPr/>
        </p:nvSpPr>
        <p:spPr bwMode="auto">
          <a:xfrm>
            <a:off x="442913" y="3352800"/>
            <a:ext cx="8339137" cy="0"/>
          </a:xfrm>
          <a:prstGeom prst="line">
            <a:avLst/>
          </a:prstGeom>
          <a:noFill/>
          <a:ln w="9525">
            <a:solidFill>
              <a:schemeClr val="tx1"/>
            </a:solidFill>
            <a:round/>
            <a:headEnd/>
            <a:tailEnd/>
          </a:ln>
        </p:spPr>
        <p:txBody>
          <a:bodyPr/>
          <a:lstStyle/>
          <a:p>
            <a:endParaRPr lang="en-US"/>
          </a:p>
        </p:txBody>
      </p:sp>
      <p:sp>
        <p:nvSpPr>
          <p:cNvPr id="22539" name="Line 14"/>
          <p:cNvSpPr>
            <a:spLocks noChangeShapeType="1"/>
          </p:cNvSpPr>
          <p:nvPr/>
        </p:nvSpPr>
        <p:spPr bwMode="auto">
          <a:xfrm>
            <a:off x="457200" y="3762375"/>
            <a:ext cx="8339138" cy="0"/>
          </a:xfrm>
          <a:prstGeom prst="line">
            <a:avLst/>
          </a:prstGeom>
          <a:noFill/>
          <a:ln w="9525">
            <a:solidFill>
              <a:schemeClr val="tx1"/>
            </a:solidFill>
            <a:round/>
            <a:headEnd/>
            <a:tailEnd/>
          </a:ln>
        </p:spPr>
        <p:txBody>
          <a:bodyPr/>
          <a:lstStyle/>
          <a:p>
            <a:endParaRPr lang="en-US"/>
          </a:p>
        </p:txBody>
      </p:sp>
      <p:sp>
        <p:nvSpPr>
          <p:cNvPr id="22540" name="Line 15"/>
          <p:cNvSpPr>
            <a:spLocks noChangeShapeType="1"/>
          </p:cNvSpPr>
          <p:nvPr/>
        </p:nvSpPr>
        <p:spPr bwMode="auto">
          <a:xfrm>
            <a:off x="444500" y="4175125"/>
            <a:ext cx="8339138" cy="0"/>
          </a:xfrm>
          <a:prstGeom prst="line">
            <a:avLst/>
          </a:prstGeom>
          <a:noFill/>
          <a:ln w="9525">
            <a:solidFill>
              <a:schemeClr val="tx1"/>
            </a:solidFill>
            <a:round/>
            <a:headEnd/>
            <a:tailEnd/>
          </a:ln>
        </p:spPr>
        <p:txBody>
          <a:bodyPr/>
          <a:lstStyle/>
          <a:p>
            <a:endParaRPr lang="en-US"/>
          </a:p>
        </p:txBody>
      </p:sp>
      <p:sp>
        <p:nvSpPr>
          <p:cNvPr id="22541" name="Line 16"/>
          <p:cNvSpPr>
            <a:spLocks noChangeShapeType="1"/>
          </p:cNvSpPr>
          <p:nvPr/>
        </p:nvSpPr>
        <p:spPr bwMode="auto">
          <a:xfrm>
            <a:off x="441325" y="4567238"/>
            <a:ext cx="8339138" cy="0"/>
          </a:xfrm>
          <a:prstGeom prst="line">
            <a:avLst/>
          </a:prstGeom>
          <a:noFill/>
          <a:ln w="9525">
            <a:solidFill>
              <a:schemeClr val="tx1"/>
            </a:solidFill>
            <a:round/>
            <a:headEnd/>
            <a:tailEnd/>
          </a:ln>
        </p:spPr>
        <p:txBody>
          <a:bodyPr/>
          <a:lstStyle/>
          <a:p>
            <a:endParaRPr lang="en-US"/>
          </a:p>
        </p:txBody>
      </p:sp>
      <p:sp>
        <p:nvSpPr>
          <p:cNvPr id="15" name="Rectangle 9"/>
          <p:cNvSpPr>
            <a:spLocks noChangeArrowheads="1"/>
          </p:cNvSpPr>
          <p:nvPr/>
        </p:nvSpPr>
        <p:spPr bwMode="auto">
          <a:xfrm>
            <a:off x="0" y="5473700"/>
            <a:ext cx="9144000" cy="1384300"/>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p:spPr>
        <p:txBody>
          <a:bodyPr anchor="ctr">
            <a:spAutoFit/>
          </a:bodyPr>
          <a:lstStyle/>
          <a:p>
            <a:pPr>
              <a:defRPr/>
            </a:pPr>
            <a:r>
              <a:rPr lang="en-US" b="1" i="1" dirty="0">
                <a:solidFill>
                  <a:srgbClr val="FFFFFF"/>
                </a:solidFill>
                <a:latin typeface="Arial" charset="0"/>
              </a:rPr>
              <a:t>“Between the volume of the requests and their frustrating nature, a Web site with few servers or limited bandwidth can quickly be taken down. Others with greater physical and financial resources can take the punishment.  That may explain why high-volume Web sites such as those belonging to the White House, the Pentagon and the New York Stock Exchange were able to withstand such attacks with barely a hiccup, while the Federal Trade Commission's and the Transportation Department's were knocked offline."</a:t>
            </a:r>
            <a:r>
              <a:rPr lang="en-US" b="1" dirty="0">
                <a:solidFill>
                  <a:srgbClr val="FFFFFF"/>
                </a:solidFill>
                <a:latin typeface="Arial" charset="0"/>
              </a:rPr>
              <a:t>	- Paul Wagenseil, Fox News</a:t>
            </a:r>
            <a:endParaRPr lang="en-GB" b="1" dirty="0">
              <a:solidFill>
                <a:srgbClr val="FFFFFF"/>
              </a:solidFill>
              <a:latin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539">
                                            <p:txEl>
                                              <p:pRg st="7" end="7"/>
                                            </p:txEl>
                                          </p:spTgt>
                                        </p:tgtEl>
                                        <p:attrNameLst>
                                          <p:attrName>style.visibility</p:attrName>
                                        </p:attrNameLst>
                                      </p:cBhvr>
                                      <p:to>
                                        <p:strVal val="visible"/>
                                      </p:to>
                                    </p:set>
                                    <p:animEffect transition="in" filter="fade">
                                      <p:cBhvr>
                                        <p:cTn id="7" dur="500"/>
                                        <p:tgtEl>
                                          <p:spTgt spid="193539">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14288" y="1141413"/>
            <a:ext cx="9096375" cy="5286375"/>
          </a:xfrm>
          <a:prstGeom prst="rect">
            <a:avLst/>
          </a:prstGeom>
          <a:noFill/>
          <a:ln w="9525">
            <a:noFill/>
            <a:miter lim="800000"/>
            <a:headEnd/>
            <a:tailEnd/>
          </a:ln>
        </p:spPr>
      </p:pic>
      <p:pic>
        <p:nvPicPr>
          <p:cNvPr id="24579" name="Picture 2" descr="lrgLogo"/>
          <p:cNvPicPr>
            <a:picLocks noChangeAspect="1" noChangeArrowheads="1"/>
          </p:cNvPicPr>
          <p:nvPr/>
        </p:nvPicPr>
        <p:blipFill>
          <a:blip r:embed="rId4" cstate="print"/>
          <a:srcRect/>
          <a:stretch>
            <a:fillRect/>
          </a:stretch>
        </p:blipFill>
        <p:spPr bwMode="black">
          <a:xfrm>
            <a:off x="7478713" y="231775"/>
            <a:ext cx="1346200" cy="577850"/>
          </a:xfrm>
          <a:prstGeom prst="rect">
            <a:avLst/>
          </a:prstGeom>
          <a:noFill/>
          <a:ln w="9525">
            <a:noFill/>
            <a:miter lim="800000"/>
            <a:headEnd/>
            <a:tailEnd/>
          </a:ln>
        </p:spPr>
      </p:pic>
      <p:sp>
        <p:nvSpPr>
          <p:cNvPr id="24580" name="Rectangle 4"/>
          <p:cNvSpPr>
            <a:spLocks noGrp="1" noChangeArrowheads="1"/>
          </p:cNvSpPr>
          <p:nvPr>
            <p:ph type="title" idx="4294967295"/>
          </p:nvPr>
        </p:nvSpPr>
        <p:spPr>
          <a:xfrm>
            <a:off x="381000" y="228600"/>
            <a:ext cx="7239000" cy="531813"/>
          </a:xfrm>
        </p:spPr>
        <p:txBody>
          <a:bodyPr anchor="t"/>
          <a:lstStyle/>
          <a:p>
            <a:r>
              <a:rPr lang="en-US" sz="2400" i="1" smtClean="0"/>
              <a:t>Akamai Analysis of Log Data </a:t>
            </a:r>
            <a:r>
              <a:rPr lang="en-US" sz="2400" i="1" smtClean="0">
                <a:solidFill>
                  <a:schemeClr val="accent2"/>
                </a:solidFill>
              </a:rPr>
              <a:t/>
            </a:r>
            <a:br>
              <a:rPr lang="en-US" sz="2400" i="1" smtClean="0">
                <a:solidFill>
                  <a:schemeClr val="accent2"/>
                </a:solidFill>
              </a:rPr>
            </a:br>
            <a:r>
              <a:rPr lang="en-US" sz="2000" i="1" smtClean="0">
                <a:solidFill>
                  <a:schemeClr val="accent2"/>
                </a:solidFill>
              </a:rPr>
              <a:t>Top Attacking IP Address Over Time</a:t>
            </a:r>
          </a:p>
        </p:txBody>
      </p:sp>
      <p:sp>
        <p:nvSpPr>
          <p:cNvPr id="13" name="Content Placeholder 2"/>
          <p:cNvSpPr txBox="1">
            <a:spLocks/>
          </p:cNvSpPr>
          <p:nvPr/>
        </p:nvSpPr>
        <p:spPr bwMode="auto">
          <a:xfrm>
            <a:off x="1049338" y="1328738"/>
            <a:ext cx="7772400" cy="1219200"/>
          </a:xfrm>
          <a:prstGeom prst="rect">
            <a:avLst/>
          </a:prstGeom>
          <a:solidFill>
            <a:schemeClr val="tx2">
              <a:lumMod val="85000"/>
            </a:schemeClr>
          </a:solidFill>
          <a:ln w="9525">
            <a:noFill/>
            <a:miter lim="800000"/>
            <a:headEnd/>
            <a:tailEnd/>
          </a:ln>
          <a:effectLst/>
        </p:spPr>
        <p:txBody>
          <a:bodyPr/>
          <a:lstStyle/>
          <a:p>
            <a:pPr marL="342900" indent="-342900">
              <a:spcBef>
                <a:spcPct val="20000"/>
              </a:spcBef>
              <a:buClr>
                <a:srgbClr val="FF9900"/>
              </a:buClr>
              <a:buFontTx/>
              <a:buChar char="•"/>
              <a:defRPr/>
            </a:pPr>
            <a:r>
              <a:rPr lang="en-US" sz="1600" kern="0" dirty="0">
                <a:solidFill>
                  <a:schemeClr val="bg1"/>
                </a:solidFill>
                <a:latin typeface="+mn-lt"/>
              </a:rPr>
              <a:t>July 4</a:t>
            </a:r>
            <a:r>
              <a:rPr lang="en-US" sz="1600" kern="0" baseline="30000" dirty="0">
                <a:solidFill>
                  <a:schemeClr val="bg1"/>
                </a:solidFill>
                <a:latin typeface="+mn-lt"/>
              </a:rPr>
              <a:t>th</a:t>
            </a:r>
            <a:r>
              <a:rPr lang="en-US" sz="1600" kern="0" dirty="0">
                <a:solidFill>
                  <a:schemeClr val="bg1"/>
                </a:solidFill>
                <a:latin typeface="+mn-lt"/>
              </a:rPr>
              <a:t> – Attacks focused on two sites</a:t>
            </a:r>
          </a:p>
          <a:p>
            <a:pPr marL="342900" indent="-342900">
              <a:spcBef>
                <a:spcPct val="20000"/>
              </a:spcBef>
              <a:buClr>
                <a:srgbClr val="FF9900"/>
              </a:buClr>
              <a:buFontTx/>
              <a:buChar char="•"/>
              <a:defRPr/>
            </a:pPr>
            <a:r>
              <a:rPr lang="en-US" sz="1600" kern="0" dirty="0">
                <a:solidFill>
                  <a:schemeClr val="bg1"/>
                </a:solidFill>
                <a:latin typeface="+mn-lt"/>
              </a:rPr>
              <a:t>July 5</a:t>
            </a:r>
            <a:r>
              <a:rPr lang="en-US" sz="1600" kern="0" baseline="30000" dirty="0">
                <a:solidFill>
                  <a:schemeClr val="bg1"/>
                </a:solidFill>
                <a:latin typeface="+mn-lt"/>
              </a:rPr>
              <a:t>th</a:t>
            </a:r>
            <a:r>
              <a:rPr lang="en-US" sz="1600" kern="0" dirty="0">
                <a:solidFill>
                  <a:schemeClr val="bg1"/>
                </a:solidFill>
                <a:latin typeface="+mn-lt"/>
              </a:rPr>
              <a:t> – Attacks spread to include 5 other sites.  Even traffic spread.</a:t>
            </a:r>
          </a:p>
          <a:p>
            <a:pPr marL="342900" indent="-342900">
              <a:spcBef>
                <a:spcPct val="20000"/>
              </a:spcBef>
              <a:buClr>
                <a:srgbClr val="FF9900"/>
              </a:buClr>
              <a:buFontTx/>
              <a:buChar char="•"/>
              <a:defRPr/>
            </a:pPr>
            <a:r>
              <a:rPr lang="en-US" sz="1600" kern="0" dirty="0">
                <a:solidFill>
                  <a:schemeClr val="bg1"/>
                </a:solidFill>
                <a:latin typeface="+mn-lt"/>
              </a:rPr>
              <a:t>July 5</a:t>
            </a:r>
            <a:r>
              <a:rPr lang="en-US" sz="1600" kern="0" baseline="30000" dirty="0">
                <a:solidFill>
                  <a:schemeClr val="bg1"/>
                </a:solidFill>
                <a:latin typeface="+mn-lt"/>
              </a:rPr>
              <a:t>th</a:t>
            </a:r>
            <a:r>
              <a:rPr lang="en-US" sz="1600" kern="0" dirty="0">
                <a:solidFill>
                  <a:schemeClr val="bg1"/>
                </a:solidFill>
                <a:latin typeface="+mn-lt"/>
              </a:rPr>
              <a:t> (late) – Attack shifts bulk of attack to 2 new sites</a:t>
            </a:r>
          </a:p>
          <a:p>
            <a:pPr marL="342900" indent="-342900">
              <a:spcBef>
                <a:spcPct val="20000"/>
              </a:spcBef>
              <a:buClr>
                <a:srgbClr val="FF9900"/>
              </a:buClr>
              <a:buFontTx/>
              <a:buChar char="•"/>
              <a:defRPr/>
            </a:pPr>
            <a:r>
              <a:rPr lang="en-US" sz="1600" kern="0" dirty="0">
                <a:solidFill>
                  <a:schemeClr val="bg1"/>
                </a:solidFill>
                <a:latin typeface="+mn-lt"/>
              </a:rPr>
              <a:t>July 7</a:t>
            </a:r>
            <a:r>
              <a:rPr lang="en-US" sz="1600" kern="0" baseline="30000" dirty="0">
                <a:solidFill>
                  <a:schemeClr val="bg1"/>
                </a:solidFill>
                <a:latin typeface="+mn-lt"/>
              </a:rPr>
              <a:t>th</a:t>
            </a:r>
            <a:r>
              <a:rPr lang="en-US" sz="1600" kern="0" dirty="0">
                <a:solidFill>
                  <a:schemeClr val="bg1"/>
                </a:solidFill>
                <a:latin typeface="+mn-lt"/>
              </a:rPr>
              <a:t> (late) – Attack Ends</a:t>
            </a:r>
          </a:p>
        </p:txBody>
      </p:sp>
      <p:sp>
        <p:nvSpPr>
          <p:cNvPr id="7" name="Text Box 629"/>
          <p:cNvSpPr txBox="1">
            <a:spLocks noChangeArrowheads="1"/>
          </p:cNvSpPr>
          <p:nvPr/>
        </p:nvSpPr>
        <p:spPr bwMode="auto">
          <a:xfrm>
            <a:off x="0" y="6491288"/>
            <a:ext cx="9144000" cy="338137"/>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p:spPr>
        <p:txBody>
          <a:bodyPr anchor="ctr">
            <a:spAutoFit/>
          </a:bodyPr>
          <a:lstStyle/>
          <a:p>
            <a:pPr algn="ctr">
              <a:defRPr/>
            </a:pPr>
            <a:r>
              <a:rPr lang="en-US" sz="1600" b="1" dirty="0"/>
              <a:t>All Targeted US Government Websites (not using Akamai) Went Down! </a:t>
            </a:r>
            <a:endParaRPr lang="en-US" sz="1600"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i="1" smtClean="0">
                <a:solidFill>
                  <a:srgbClr val="FFFFFF"/>
                </a:solidFill>
              </a:rPr>
              <a:t>Unique Hostile IPs Over Time</a:t>
            </a:r>
          </a:p>
        </p:txBody>
      </p:sp>
      <p:sp>
        <p:nvSpPr>
          <p:cNvPr id="5" name="Text Box 629"/>
          <p:cNvSpPr txBox="1">
            <a:spLocks noChangeArrowheads="1"/>
          </p:cNvSpPr>
          <p:nvPr/>
        </p:nvSpPr>
        <p:spPr bwMode="auto">
          <a:xfrm>
            <a:off x="0" y="6448425"/>
            <a:ext cx="9144000" cy="400050"/>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p:spPr>
        <p:txBody>
          <a:bodyPr anchor="ctr">
            <a:spAutoFit/>
          </a:bodyPr>
          <a:lstStyle/>
          <a:p>
            <a:pPr algn="ctr">
              <a:defRPr/>
            </a:pPr>
            <a:r>
              <a:rPr lang="en-US" sz="2000" b="1" dirty="0">
                <a:solidFill>
                  <a:srgbClr val="FFFFFF"/>
                </a:solidFill>
              </a:rPr>
              <a:t>Much Larger Then Any Public Estimates</a:t>
            </a:r>
            <a:endParaRPr lang="en-US" sz="2000" dirty="0">
              <a:solidFill>
                <a:srgbClr val="FFFFFF"/>
              </a:solidFill>
            </a:endParaRPr>
          </a:p>
        </p:txBody>
      </p:sp>
      <p:graphicFrame>
        <p:nvGraphicFramePr>
          <p:cNvPr id="6" name="Chart 5"/>
          <p:cNvGraphicFramePr>
            <a:graphicFrameLocks noGrp="1"/>
          </p:cNvGraphicFramePr>
          <p:nvPr/>
        </p:nvGraphicFramePr>
        <p:xfrm>
          <a:off x="287867" y="931333"/>
          <a:ext cx="8746066" cy="5520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p:cNvGraphicFramePr/>
          <p:nvPr/>
        </p:nvGraphicFramePr>
        <p:xfrm>
          <a:off x="4156282" y="1346187"/>
          <a:ext cx="3887047" cy="345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173538" y="4589463"/>
            <a:ext cx="4589462" cy="584200"/>
          </a:xfrm>
          <a:prstGeom prst="rect">
            <a:avLst/>
          </a:prstGeom>
          <a:noFill/>
        </p:spPr>
        <p:txBody>
          <a:bodyPr>
            <a:spAutoFit/>
          </a:bodyPr>
          <a:lstStyle/>
          <a:p>
            <a:pPr>
              <a:defRPr/>
            </a:pPr>
            <a:r>
              <a:rPr lang="en-US" sz="1600" dirty="0"/>
              <a:t>Few common attackers between spikes:</a:t>
            </a:r>
            <a:br>
              <a:rPr lang="en-US" sz="1600" dirty="0"/>
            </a:br>
            <a:r>
              <a:rPr lang="en-US" sz="1600" i="1" dirty="0">
                <a:solidFill>
                  <a:schemeClr val="accent6"/>
                </a:solidFill>
              </a:rPr>
              <a:t>(Only 4,284 IP’s Shared Across all Spikes)</a:t>
            </a:r>
          </a:p>
        </p:txBody>
      </p:sp>
      <p:sp>
        <p:nvSpPr>
          <p:cNvPr id="10" name="Bent-Up Arrow 9"/>
          <p:cNvSpPr/>
          <p:nvPr/>
        </p:nvSpPr>
        <p:spPr bwMode="auto">
          <a:xfrm rot="5400000">
            <a:off x="2409032" y="1613694"/>
            <a:ext cx="393700" cy="1112837"/>
          </a:xfrm>
          <a:prstGeom prst="bentUpArrow">
            <a:avLst/>
          </a:prstGeom>
          <a:solidFill>
            <a:schemeClr val="tx1"/>
          </a:solidFill>
          <a:ln w="9525" cap="flat" cmpd="sng" algn="ctr">
            <a:noFill/>
            <a:prstDash val="solid"/>
            <a:round/>
            <a:headEnd type="none" w="med" len="med"/>
            <a:tailEnd type="none" w="med" len="med"/>
          </a:ln>
          <a:effectLst/>
        </p:spPr>
        <p:txBody>
          <a:bodyPr/>
          <a:lstStyle/>
          <a:p>
            <a:pPr algn="ctr">
              <a:defRPr/>
            </a:pPr>
            <a:endParaRPr lang="en-US" sz="2800" b="1" dirty="0"/>
          </a:p>
        </p:txBody>
      </p:sp>
      <p:sp>
        <p:nvSpPr>
          <p:cNvPr id="11" name="TextBox 10"/>
          <p:cNvSpPr txBox="1"/>
          <p:nvPr/>
        </p:nvSpPr>
        <p:spPr>
          <a:xfrm>
            <a:off x="1651000" y="1651000"/>
            <a:ext cx="3497263" cy="338138"/>
          </a:xfrm>
          <a:prstGeom prst="rect">
            <a:avLst/>
          </a:prstGeom>
          <a:noFill/>
        </p:spPr>
        <p:txBody>
          <a:bodyPr>
            <a:spAutoFit/>
          </a:bodyPr>
          <a:lstStyle/>
          <a:p>
            <a:pPr>
              <a:defRPr/>
            </a:pPr>
            <a:r>
              <a:rPr lang="en-US" sz="1600" i="1" u="sng" dirty="0">
                <a:solidFill>
                  <a:schemeClr val="accent6"/>
                </a:solidFill>
              </a:rPr>
              <a:t>97,882</a:t>
            </a:r>
            <a:r>
              <a:rPr lang="en-US" sz="1600" i="1" dirty="0">
                <a:solidFill>
                  <a:schemeClr val="accent6"/>
                </a:solidFill>
              </a:rPr>
              <a:t> Unique IP’s in 30 mins</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333375"/>
            <a:ext cx="8229600" cy="531813"/>
          </a:xfrm>
          <a:prstGeom prst="rect">
            <a:avLst/>
          </a:prstGeom>
          <a:noFill/>
          <a:ln w="9525">
            <a:noFill/>
            <a:miter lim="800000"/>
            <a:headEnd/>
            <a:tailEnd/>
          </a:ln>
        </p:spPr>
        <p:txBody>
          <a:bodyPr vert="horz" wrap="square" lIns="91427" tIns="45713" rIns="91427" bIns="45713"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tx1"/>
                </a:solidFill>
                <a:effectLst/>
                <a:uLnTx/>
                <a:uFillTx/>
                <a:latin typeface="+mj-lt"/>
                <a:ea typeface="+mj-ea"/>
                <a:cs typeface="+mj-cs"/>
              </a:rPr>
              <a:t>Crunching</a:t>
            </a:r>
            <a:r>
              <a:rPr kumimoji="0" lang="en-US" sz="2600" b="0" i="0" u="none" strike="noStrike" kern="0" cap="none" spc="0" normalizeH="0" noProof="0" dirty="0" smtClean="0">
                <a:ln>
                  <a:noFill/>
                </a:ln>
                <a:solidFill>
                  <a:schemeClr val="tx1"/>
                </a:solidFill>
                <a:effectLst/>
                <a:uLnTx/>
                <a:uFillTx/>
                <a:latin typeface="+mj-lt"/>
                <a:ea typeface="+mj-ea"/>
                <a:cs typeface="+mj-cs"/>
              </a:rPr>
              <a:t> The Data</a:t>
            </a:r>
            <a:endParaRPr kumimoji="0" lang="en-US" sz="2600" b="0" i="0" u="none" strike="noStrike" kern="0" cap="none" spc="0" normalizeH="0" baseline="0" noProof="0" dirty="0" smtClean="0">
              <a:ln>
                <a:noFill/>
              </a:ln>
              <a:solidFill>
                <a:schemeClr val="tx1"/>
              </a:solidFill>
              <a:effectLst/>
              <a:uLnTx/>
              <a:uFillTx/>
              <a:latin typeface="+mj-lt"/>
              <a:ea typeface="+mj-ea"/>
              <a:cs typeface="+mj-cs"/>
            </a:endParaRPr>
          </a:p>
        </p:txBody>
      </p:sp>
      <p:pic>
        <p:nvPicPr>
          <p:cNvPr id="94210" name="Picture 2" descr="http://www.apic-longisland.com/data%20analysis%20cartoon%201.gif"/>
          <p:cNvPicPr>
            <a:picLocks noChangeAspect="1" noChangeArrowheads="1"/>
          </p:cNvPicPr>
          <p:nvPr/>
        </p:nvPicPr>
        <p:blipFill>
          <a:blip r:embed="rId3" cstate="print"/>
          <a:srcRect/>
          <a:stretch>
            <a:fillRect/>
          </a:stretch>
        </p:blipFill>
        <p:spPr bwMode="auto">
          <a:xfrm>
            <a:off x="883949" y="1011237"/>
            <a:ext cx="7207105" cy="5516146"/>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333375"/>
            <a:ext cx="8229600" cy="531813"/>
          </a:xfrm>
          <a:prstGeom prst="rect">
            <a:avLst/>
          </a:prstGeom>
          <a:noFill/>
          <a:ln w="9525">
            <a:noFill/>
            <a:miter lim="800000"/>
            <a:headEnd/>
            <a:tailEnd/>
          </a:ln>
        </p:spPr>
        <p:txBody>
          <a:bodyPr vert="horz" wrap="square" lIns="91427" tIns="45713" rIns="91427" bIns="45713"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chemeClr val="tx1"/>
                </a:solidFill>
                <a:effectLst/>
                <a:uLnTx/>
                <a:uFillTx/>
                <a:latin typeface="+mj-lt"/>
                <a:ea typeface="+mj-ea"/>
                <a:cs typeface="+mj-cs"/>
              </a:rPr>
              <a:t>Future Outlook and Innovation</a:t>
            </a:r>
          </a:p>
        </p:txBody>
      </p:sp>
      <p:pic>
        <p:nvPicPr>
          <p:cNvPr id="146434" name="Picture 2" descr="http://farm4.static.flickr.com/3132/2918399820_93a7bed891.jpg?v=0"/>
          <p:cNvPicPr>
            <a:picLocks noChangeAspect="1" noChangeArrowheads="1"/>
          </p:cNvPicPr>
          <p:nvPr/>
        </p:nvPicPr>
        <p:blipFill>
          <a:blip r:embed="rId3" cstate="print"/>
          <a:srcRect/>
          <a:stretch>
            <a:fillRect/>
          </a:stretch>
        </p:blipFill>
        <p:spPr bwMode="auto">
          <a:xfrm>
            <a:off x="532968" y="983527"/>
            <a:ext cx="8140620" cy="5454217"/>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Headlines You </a:t>
            </a:r>
            <a:r>
              <a:rPr lang="en-US" b="1" u="sng" smtClean="0">
                <a:solidFill>
                  <a:srgbClr val="FF0000"/>
                </a:solidFill>
              </a:rPr>
              <a:t>DID NOT </a:t>
            </a:r>
            <a:r>
              <a:rPr lang="en-US" smtClean="0"/>
              <a:t>See</a:t>
            </a:r>
          </a:p>
        </p:txBody>
      </p:sp>
      <p:sp>
        <p:nvSpPr>
          <p:cNvPr id="6147" name="Footer Placeholder 3"/>
          <p:cNvSpPr>
            <a:spLocks noGrp="1"/>
          </p:cNvSpPr>
          <p:nvPr>
            <p:ph type="ftr" sz="quarter" idx="11"/>
          </p:nvPr>
        </p:nvSpPr>
        <p:spPr>
          <a:noFill/>
        </p:spPr>
        <p:txBody>
          <a:bodyPr/>
          <a:lstStyle/>
          <a:p>
            <a:r>
              <a:rPr lang="en-US" smtClean="0">
                <a:latin typeface="Arial" pitchFamily="34" charset="0"/>
              </a:rPr>
              <a:t>POWERING A BETTER INTERNET</a:t>
            </a:r>
          </a:p>
        </p:txBody>
      </p:sp>
      <p:pic>
        <p:nvPicPr>
          <p:cNvPr id="6148" name="Picture 2"/>
          <p:cNvPicPr>
            <a:picLocks noChangeAspect="1" noChangeArrowheads="1"/>
          </p:cNvPicPr>
          <p:nvPr/>
        </p:nvPicPr>
        <p:blipFill>
          <a:blip r:embed="rId3" cstate="print"/>
          <a:srcRect/>
          <a:stretch>
            <a:fillRect/>
          </a:stretch>
        </p:blipFill>
        <p:spPr bwMode="auto">
          <a:xfrm>
            <a:off x="300038" y="1162050"/>
            <a:ext cx="8543925" cy="5292725"/>
          </a:xfrm>
          <a:prstGeom prst="rect">
            <a:avLst/>
          </a:prstGeom>
          <a:noFill/>
          <a:ln w="9525">
            <a:noFill/>
            <a:miter lim="800000"/>
            <a:headEnd/>
            <a:tailEnd/>
          </a:ln>
        </p:spPr>
      </p:pic>
      <p:sp>
        <p:nvSpPr>
          <p:cNvPr id="6" name="TextBox 5"/>
          <p:cNvSpPr txBox="1"/>
          <p:nvPr/>
        </p:nvSpPr>
        <p:spPr>
          <a:xfrm>
            <a:off x="1843088" y="5281613"/>
            <a:ext cx="5103812" cy="831850"/>
          </a:xfrm>
          <a:prstGeom prst="rect">
            <a:avLst/>
          </a:prstGeom>
          <a:solidFill>
            <a:schemeClr val="tx1"/>
          </a:solidFill>
        </p:spPr>
        <p:txBody>
          <a:bodyPr>
            <a:spAutoFit/>
          </a:bodyPr>
          <a:lstStyle/>
          <a:p>
            <a:pPr>
              <a:defRPr/>
            </a:pPr>
            <a:r>
              <a:rPr lang="en-US" sz="2400" b="1" dirty="0">
                <a:solidFill>
                  <a:schemeClr val="accent2">
                    <a:lumMod val="50000"/>
                  </a:schemeClr>
                </a:solidFill>
              </a:rPr>
              <a:t>President Delays Trip Due to Cyber Attacks</a:t>
            </a:r>
          </a:p>
        </p:txBody>
      </p:sp>
      <p:pic>
        <p:nvPicPr>
          <p:cNvPr id="337923" name="Picture 3"/>
          <p:cNvPicPr>
            <a:picLocks noChangeAspect="1" noChangeArrowheads="1"/>
          </p:cNvPicPr>
          <p:nvPr/>
        </p:nvPicPr>
        <p:blipFill>
          <a:blip r:embed="rId4" cstate="print"/>
          <a:srcRect/>
          <a:stretch>
            <a:fillRect/>
          </a:stretch>
        </p:blipFill>
        <p:spPr bwMode="auto">
          <a:xfrm>
            <a:off x="314325" y="1173163"/>
            <a:ext cx="8529638" cy="5292725"/>
          </a:xfrm>
          <a:prstGeom prst="rect">
            <a:avLst/>
          </a:prstGeom>
          <a:noFill/>
          <a:ln w="9525">
            <a:noFill/>
            <a:miter lim="800000"/>
            <a:headEnd/>
            <a:tailEnd/>
          </a:ln>
        </p:spPr>
      </p:pic>
      <p:sp>
        <p:nvSpPr>
          <p:cNvPr id="9" name="TextBox 8"/>
          <p:cNvSpPr txBox="1"/>
          <p:nvPr/>
        </p:nvSpPr>
        <p:spPr>
          <a:xfrm>
            <a:off x="3233738" y="1965325"/>
            <a:ext cx="5432425" cy="954088"/>
          </a:xfrm>
          <a:prstGeom prst="rect">
            <a:avLst/>
          </a:prstGeom>
          <a:solidFill>
            <a:schemeClr val="accent5">
              <a:lumMod val="20000"/>
              <a:lumOff val="80000"/>
            </a:schemeClr>
          </a:solidFill>
        </p:spPr>
        <p:txBody>
          <a:bodyPr>
            <a:spAutoFit/>
          </a:bodyPr>
          <a:lstStyle/>
          <a:p>
            <a:pPr>
              <a:defRPr/>
            </a:pPr>
            <a:r>
              <a:rPr lang="en-US" sz="2800" b="1" dirty="0">
                <a:solidFill>
                  <a:schemeClr val="accent2">
                    <a:lumMod val="50000"/>
                  </a:schemeClr>
                </a:solidFill>
              </a:rPr>
              <a:t>Independence Day Attacks Paralyze the U.S.</a:t>
            </a:r>
          </a:p>
        </p:txBody>
      </p:sp>
      <p:pic>
        <p:nvPicPr>
          <p:cNvPr id="337924" name="Picture 4"/>
          <p:cNvPicPr>
            <a:picLocks noChangeAspect="1" noChangeArrowheads="1"/>
          </p:cNvPicPr>
          <p:nvPr/>
        </p:nvPicPr>
        <p:blipFill>
          <a:blip r:embed="rId5" cstate="print"/>
          <a:srcRect/>
          <a:stretch>
            <a:fillRect/>
          </a:stretch>
        </p:blipFill>
        <p:spPr bwMode="auto">
          <a:xfrm>
            <a:off x="314325" y="1173163"/>
            <a:ext cx="8542338" cy="5295900"/>
          </a:xfrm>
          <a:prstGeom prst="rect">
            <a:avLst/>
          </a:prstGeom>
          <a:noFill/>
          <a:ln w="9525">
            <a:noFill/>
            <a:miter lim="800000"/>
            <a:headEnd/>
            <a:tailEnd/>
          </a:ln>
        </p:spPr>
      </p:pic>
      <p:sp>
        <p:nvSpPr>
          <p:cNvPr id="11" name="TextBox 10"/>
          <p:cNvSpPr txBox="1"/>
          <p:nvPr/>
        </p:nvSpPr>
        <p:spPr>
          <a:xfrm>
            <a:off x="3057525" y="3671888"/>
            <a:ext cx="4203700" cy="922337"/>
          </a:xfrm>
          <a:prstGeom prst="rect">
            <a:avLst/>
          </a:prstGeom>
          <a:solidFill>
            <a:schemeClr val="tx1"/>
          </a:solidFill>
        </p:spPr>
        <p:txBody>
          <a:bodyPr>
            <a:spAutoFit/>
          </a:bodyPr>
          <a:lstStyle/>
          <a:p>
            <a:pPr>
              <a:defRPr/>
            </a:pPr>
            <a:r>
              <a:rPr lang="en-US" sz="1800" b="1" dirty="0">
                <a:solidFill>
                  <a:schemeClr val="accent2">
                    <a:lumMod val="50000"/>
                  </a:schemeClr>
                </a:solidFill>
              </a:rPr>
              <a:t>Government and Financial Websites Attacked and Taken Down: Stocks Show Concerns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38175" y="5243513"/>
            <a:ext cx="2413000" cy="488950"/>
          </a:xfrm>
          <a:prstGeom prst="rect">
            <a:avLst/>
          </a:prstGeom>
          <a:noFill/>
          <a:ln w="9525">
            <a:noFill/>
            <a:miter lim="800000"/>
            <a:headEnd/>
            <a:tailEnd/>
          </a:ln>
        </p:spPr>
        <p:txBody>
          <a:bodyPr>
            <a:spAutoFit/>
          </a:bodyPr>
          <a:lstStyle/>
          <a:p>
            <a:pPr>
              <a:spcBef>
                <a:spcPct val="50000"/>
              </a:spcBef>
            </a:pPr>
            <a:r>
              <a:rPr lang="en-US" sz="2600"/>
              <a:t>Thank you</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50"/>
          <p:cNvSpPr>
            <a:spLocks noChangeArrowheads="1"/>
          </p:cNvSpPr>
          <p:nvPr/>
        </p:nvSpPr>
        <p:spPr bwMode="auto">
          <a:xfrm>
            <a:off x="28575" y="1057275"/>
            <a:ext cx="2714625" cy="5329238"/>
          </a:xfrm>
          <a:prstGeom prst="rect">
            <a:avLst/>
          </a:prstGeom>
          <a:gradFill rotWithShape="1">
            <a:gsLst>
              <a:gs pos="0">
                <a:srgbClr val="CC0000">
                  <a:alpha val="25000"/>
                </a:srgbClr>
              </a:gs>
              <a:gs pos="100000">
                <a:srgbClr val="5E0000">
                  <a:alpha val="24001"/>
                </a:srgbClr>
              </a:gs>
            </a:gsLst>
            <a:lin ang="5400000" scaled="1"/>
          </a:gradFill>
          <a:ln w="9525">
            <a:solidFill>
              <a:srgbClr val="CC0000"/>
            </a:solidFill>
            <a:miter lim="800000"/>
            <a:headEnd/>
            <a:tailEnd/>
          </a:ln>
        </p:spPr>
        <p:txBody>
          <a:bodyPr wrap="none" anchor="ctr"/>
          <a:lstStyle/>
          <a:p>
            <a:pPr algn="ctr"/>
            <a:endParaRPr lang="en-US"/>
          </a:p>
        </p:txBody>
      </p:sp>
      <p:pic>
        <p:nvPicPr>
          <p:cNvPr id="18435" name="Picture 2" descr="cloud copy"/>
          <p:cNvPicPr>
            <a:picLocks noChangeAspect="1" noChangeArrowheads="1"/>
          </p:cNvPicPr>
          <p:nvPr/>
        </p:nvPicPr>
        <p:blipFill>
          <a:blip r:embed="rId3" cstate="print"/>
          <a:srcRect/>
          <a:stretch>
            <a:fillRect/>
          </a:stretch>
        </p:blipFill>
        <p:spPr bwMode="auto">
          <a:xfrm>
            <a:off x="3430588" y="2097088"/>
            <a:ext cx="4926012" cy="3035300"/>
          </a:xfrm>
          <a:prstGeom prst="rect">
            <a:avLst/>
          </a:prstGeom>
          <a:noFill/>
          <a:ln w="9525">
            <a:noFill/>
            <a:miter lim="800000"/>
            <a:headEnd/>
            <a:tailEnd/>
          </a:ln>
        </p:spPr>
      </p:pic>
      <p:sp>
        <p:nvSpPr>
          <p:cNvPr id="18436" name="Rectangle 3"/>
          <p:cNvSpPr>
            <a:spLocks noGrp="1" noChangeArrowheads="1"/>
          </p:cNvSpPr>
          <p:nvPr>
            <p:ph type="title"/>
          </p:nvPr>
        </p:nvSpPr>
        <p:spPr>
          <a:xfrm>
            <a:off x="503238" y="125413"/>
            <a:ext cx="7853362" cy="685800"/>
          </a:xfrm>
        </p:spPr>
        <p:txBody>
          <a:bodyPr/>
          <a:lstStyle/>
          <a:p>
            <a:r>
              <a:rPr lang="en-US" sz="2400" b="1" smtClean="0"/>
              <a:t>Akamai Architecture </a:t>
            </a:r>
            <a:r>
              <a:rPr lang="en-US" sz="2400" i="1" smtClean="0"/>
              <a:t/>
            </a:r>
            <a:br>
              <a:rPr lang="en-US" sz="2400" i="1" smtClean="0"/>
            </a:br>
            <a:r>
              <a:rPr lang="en-US" sz="2000" i="1" smtClean="0">
                <a:solidFill>
                  <a:schemeClr val="accent2"/>
                </a:solidFill>
              </a:rPr>
              <a:t>Operational View – OV-1</a:t>
            </a:r>
          </a:p>
        </p:txBody>
      </p:sp>
      <p:sp>
        <p:nvSpPr>
          <p:cNvPr id="18437" name="Line 4"/>
          <p:cNvSpPr>
            <a:spLocks noChangeShapeType="1"/>
          </p:cNvSpPr>
          <p:nvPr/>
        </p:nvSpPr>
        <p:spPr bwMode="auto">
          <a:xfrm>
            <a:off x="4191000" y="3519488"/>
            <a:ext cx="3429000" cy="0"/>
          </a:xfrm>
          <a:prstGeom prst="line">
            <a:avLst/>
          </a:prstGeom>
          <a:noFill/>
          <a:ln w="152400">
            <a:solidFill>
              <a:srgbClr val="6699CC"/>
            </a:solidFill>
            <a:round/>
            <a:headEnd/>
            <a:tailEnd type="triangle" w="med" len="sm"/>
          </a:ln>
        </p:spPr>
        <p:txBody>
          <a:bodyPr/>
          <a:lstStyle/>
          <a:p>
            <a:endParaRPr lang="en-US"/>
          </a:p>
        </p:txBody>
      </p:sp>
      <p:sp>
        <p:nvSpPr>
          <p:cNvPr id="18438" name="AutoShape 5"/>
          <p:cNvSpPr>
            <a:spLocks noChangeArrowheads="1"/>
          </p:cNvSpPr>
          <p:nvPr/>
        </p:nvSpPr>
        <p:spPr bwMode="auto">
          <a:xfrm rot="-1582365">
            <a:off x="6145213" y="3370263"/>
            <a:ext cx="936625" cy="1216025"/>
          </a:xfrm>
          <a:custGeom>
            <a:avLst/>
            <a:gdLst>
              <a:gd name="T0" fmla="*/ 883766 w 21600"/>
              <a:gd name="T1" fmla="*/ 327426 h 21600"/>
              <a:gd name="T2" fmla="*/ 684473 w 21600"/>
              <a:gd name="T3" fmla="*/ 163319 h 21600"/>
              <a:gd name="T4" fmla="*/ 771415 w 21600"/>
              <a:gd name="T5" fmla="*/ 403315 h 21600"/>
              <a:gd name="T6" fmla="*/ 1053009 w 21600"/>
              <a:gd name="T7" fmla="*/ 644944 h 21600"/>
              <a:gd name="T8" fmla="*/ 864037 w 21600"/>
              <a:gd name="T9" fmla="*/ 867487 h 21600"/>
              <a:gd name="T10" fmla="*/ 692582 w 21600"/>
              <a:gd name="T11" fmla="*/ 62214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69" y="11182"/>
                </a:moveTo>
                <a:cubicBezTo>
                  <a:pt x="18675" y="11055"/>
                  <a:pt x="18679" y="10927"/>
                  <a:pt x="18679" y="10800"/>
                </a:cubicBezTo>
                <a:cubicBezTo>
                  <a:pt x="18679" y="8095"/>
                  <a:pt x="17292" y="5580"/>
                  <a:pt x="15005" y="4137"/>
                </a:cubicBezTo>
                <a:lnTo>
                  <a:pt x="16564" y="1667"/>
                </a:lnTo>
                <a:cubicBezTo>
                  <a:pt x="19699" y="3645"/>
                  <a:pt x="21600" y="7093"/>
                  <a:pt x="21600" y="10800"/>
                </a:cubicBezTo>
                <a:cubicBezTo>
                  <a:pt x="21600" y="10975"/>
                  <a:pt x="21595" y="11150"/>
                  <a:pt x="21587" y="11324"/>
                </a:cubicBezTo>
                <a:lnTo>
                  <a:pt x="24284" y="11456"/>
                </a:lnTo>
                <a:lnTo>
                  <a:pt x="19926" y="15409"/>
                </a:lnTo>
                <a:lnTo>
                  <a:pt x="15972" y="11051"/>
                </a:lnTo>
                <a:lnTo>
                  <a:pt x="18669" y="11182"/>
                </a:lnTo>
                <a:close/>
              </a:path>
            </a:pathLst>
          </a:custGeom>
          <a:solidFill>
            <a:srgbClr val="6699CC"/>
          </a:solidFill>
          <a:ln w="9525">
            <a:noFill/>
            <a:miter lim="800000"/>
            <a:headEnd/>
            <a:tailEnd/>
          </a:ln>
        </p:spPr>
        <p:txBody>
          <a:bodyPr wrap="none" anchor="ctr"/>
          <a:lstStyle/>
          <a:p>
            <a:endParaRPr lang="en-US"/>
          </a:p>
        </p:txBody>
      </p:sp>
      <p:sp>
        <p:nvSpPr>
          <p:cNvPr id="18439" name="AutoShape 6"/>
          <p:cNvSpPr>
            <a:spLocks noChangeArrowheads="1"/>
          </p:cNvSpPr>
          <p:nvPr/>
        </p:nvSpPr>
        <p:spPr bwMode="auto">
          <a:xfrm rot="-1582365">
            <a:off x="5078413" y="3413125"/>
            <a:ext cx="973137" cy="1270000"/>
          </a:xfrm>
          <a:custGeom>
            <a:avLst/>
            <a:gdLst>
              <a:gd name="T0" fmla="*/ 918218 w 21600"/>
              <a:gd name="T1" fmla="*/ 341959 h 21600"/>
              <a:gd name="T2" fmla="*/ 711156 w 21600"/>
              <a:gd name="T3" fmla="*/ 170568 h 21600"/>
              <a:gd name="T4" fmla="*/ 801487 w 21600"/>
              <a:gd name="T5" fmla="*/ 421217 h 21600"/>
              <a:gd name="T6" fmla="*/ 1094058 w 21600"/>
              <a:gd name="T7" fmla="*/ 673570 h 21600"/>
              <a:gd name="T8" fmla="*/ 897719 w 21600"/>
              <a:gd name="T9" fmla="*/ 905992 h 21600"/>
              <a:gd name="T10" fmla="*/ 719581 w 21600"/>
              <a:gd name="T11" fmla="*/ 649758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69" y="11182"/>
                </a:moveTo>
                <a:cubicBezTo>
                  <a:pt x="18675" y="11055"/>
                  <a:pt x="18679" y="10927"/>
                  <a:pt x="18679" y="10800"/>
                </a:cubicBezTo>
                <a:cubicBezTo>
                  <a:pt x="18679" y="8095"/>
                  <a:pt x="17292" y="5580"/>
                  <a:pt x="15005" y="4137"/>
                </a:cubicBezTo>
                <a:lnTo>
                  <a:pt x="16564" y="1667"/>
                </a:lnTo>
                <a:cubicBezTo>
                  <a:pt x="19699" y="3645"/>
                  <a:pt x="21600" y="7093"/>
                  <a:pt x="21600" y="10800"/>
                </a:cubicBezTo>
                <a:cubicBezTo>
                  <a:pt x="21600" y="10975"/>
                  <a:pt x="21595" y="11150"/>
                  <a:pt x="21587" y="11324"/>
                </a:cubicBezTo>
                <a:lnTo>
                  <a:pt x="24284" y="11456"/>
                </a:lnTo>
                <a:lnTo>
                  <a:pt x="19926" y="15409"/>
                </a:lnTo>
                <a:lnTo>
                  <a:pt x="15972" y="11051"/>
                </a:lnTo>
                <a:lnTo>
                  <a:pt x="18669" y="11182"/>
                </a:lnTo>
                <a:close/>
              </a:path>
            </a:pathLst>
          </a:custGeom>
          <a:solidFill>
            <a:srgbClr val="6699CC"/>
          </a:solidFill>
          <a:ln w="9525">
            <a:noFill/>
            <a:miter lim="800000"/>
            <a:headEnd/>
            <a:tailEnd/>
          </a:ln>
        </p:spPr>
        <p:txBody>
          <a:bodyPr wrap="none" anchor="ctr"/>
          <a:lstStyle/>
          <a:p>
            <a:endParaRPr lang="en-US"/>
          </a:p>
        </p:txBody>
      </p:sp>
      <p:sp>
        <p:nvSpPr>
          <p:cNvPr id="18440" name="AutoShape 7"/>
          <p:cNvSpPr>
            <a:spLocks noChangeArrowheads="1"/>
          </p:cNvSpPr>
          <p:nvPr/>
        </p:nvSpPr>
        <p:spPr bwMode="auto">
          <a:xfrm rot="1747472" flipV="1">
            <a:off x="5154613" y="2452688"/>
            <a:ext cx="914400" cy="1163637"/>
          </a:xfrm>
          <a:custGeom>
            <a:avLst/>
            <a:gdLst>
              <a:gd name="T0" fmla="*/ 862796 w 21600"/>
              <a:gd name="T1" fmla="*/ 313320 h 21600"/>
              <a:gd name="T2" fmla="*/ 668232 w 21600"/>
              <a:gd name="T3" fmla="*/ 156283 h 21600"/>
              <a:gd name="T4" fmla="*/ 753110 w 21600"/>
              <a:gd name="T5" fmla="*/ 385940 h 21600"/>
              <a:gd name="T6" fmla="*/ 1028023 w 21600"/>
              <a:gd name="T7" fmla="*/ 617159 h 21600"/>
              <a:gd name="T8" fmla="*/ 843534 w 21600"/>
              <a:gd name="T9" fmla="*/ 830116 h 21600"/>
              <a:gd name="T10" fmla="*/ 676148 w 21600"/>
              <a:gd name="T11" fmla="*/ 595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69" y="11182"/>
                </a:moveTo>
                <a:cubicBezTo>
                  <a:pt x="18675" y="11055"/>
                  <a:pt x="18679" y="10927"/>
                  <a:pt x="18679" y="10800"/>
                </a:cubicBezTo>
                <a:cubicBezTo>
                  <a:pt x="18679" y="8095"/>
                  <a:pt x="17292" y="5580"/>
                  <a:pt x="15005" y="4137"/>
                </a:cubicBezTo>
                <a:lnTo>
                  <a:pt x="16564" y="1667"/>
                </a:lnTo>
                <a:cubicBezTo>
                  <a:pt x="19699" y="3645"/>
                  <a:pt x="21600" y="7093"/>
                  <a:pt x="21600" y="10800"/>
                </a:cubicBezTo>
                <a:cubicBezTo>
                  <a:pt x="21600" y="10975"/>
                  <a:pt x="21595" y="11150"/>
                  <a:pt x="21587" y="11324"/>
                </a:cubicBezTo>
                <a:lnTo>
                  <a:pt x="24284" y="11456"/>
                </a:lnTo>
                <a:lnTo>
                  <a:pt x="19926" y="15409"/>
                </a:lnTo>
                <a:lnTo>
                  <a:pt x="15972" y="11051"/>
                </a:lnTo>
                <a:lnTo>
                  <a:pt x="18669" y="11182"/>
                </a:lnTo>
                <a:close/>
              </a:path>
            </a:pathLst>
          </a:custGeom>
          <a:solidFill>
            <a:srgbClr val="6699CC"/>
          </a:solidFill>
          <a:ln w="9525">
            <a:noFill/>
            <a:miter lim="800000"/>
            <a:headEnd/>
            <a:tailEnd/>
          </a:ln>
        </p:spPr>
        <p:txBody>
          <a:bodyPr wrap="none" anchor="ctr"/>
          <a:lstStyle/>
          <a:p>
            <a:endParaRPr lang="en-US"/>
          </a:p>
        </p:txBody>
      </p:sp>
      <p:sp>
        <p:nvSpPr>
          <p:cNvPr id="18441" name="AutoShape 8"/>
          <p:cNvSpPr>
            <a:spLocks noChangeArrowheads="1"/>
          </p:cNvSpPr>
          <p:nvPr/>
        </p:nvSpPr>
        <p:spPr bwMode="auto">
          <a:xfrm rot="1747472" flipV="1">
            <a:off x="6145213" y="2452688"/>
            <a:ext cx="914400" cy="1163637"/>
          </a:xfrm>
          <a:custGeom>
            <a:avLst/>
            <a:gdLst>
              <a:gd name="T0" fmla="*/ 862796 w 21600"/>
              <a:gd name="T1" fmla="*/ 313320 h 21600"/>
              <a:gd name="T2" fmla="*/ 668232 w 21600"/>
              <a:gd name="T3" fmla="*/ 156283 h 21600"/>
              <a:gd name="T4" fmla="*/ 753110 w 21600"/>
              <a:gd name="T5" fmla="*/ 385940 h 21600"/>
              <a:gd name="T6" fmla="*/ 1028023 w 21600"/>
              <a:gd name="T7" fmla="*/ 617159 h 21600"/>
              <a:gd name="T8" fmla="*/ 843534 w 21600"/>
              <a:gd name="T9" fmla="*/ 830116 h 21600"/>
              <a:gd name="T10" fmla="*/ 676148 w 21600"/>
              <a:gd name="T11" fmla="*/ 59534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669" y="11182"/>
                </a:moveTo>
                <a:cubicBezTo>
                  <a:pt x="18675" y="11055"/>
                  <a:pt x="18679" y="10927"/>
                  <a:pt x="18679" y="10800"/>
                </a:cubicBezTo>
                <a:cubicBezTo>
                  <a:pt x="18679" y="8095"/>
                  <a:pt x="17292" y="5580"/>
                  <a:pt x="15005" y="4137"/>
                </a:cubicBezTo>
                <a:lnTo>
                  <a:pt x="16564" y="1667"/>
                </a:lnTo>
                <a:cubicBezTo>
                  <a:pt x="19699" y="3645"/>
                  <a:pt x="21600" y="7093"/>
                  <a:pt x="21600" y="10800"/>
                </a:cubicBezTo>
                <a:cubicBezTo>
                  <a:pt x="21600" y="10975"/>
                  <a:pt x="21595" y="11150"/>
                  <a:pt x="21587" y="11324"/>
                </a:cubicBezTo>
                <a:lnTo>
                  <a:pt x="24284" y="11456"/>
                </a:lnTo>
                <a:lnTo>
                  <a:pt x="19926" y="15409"/>
                </a:lnTo>
                <a:lnTo>
                  <a:pt x="15972" y="11051"/>
                </a:lnTo>
                <a:lnTo>
                  <a:pt x="18669" y="11182"/>
                </a:lnTo>
                <a:close/>
              </a:path>
            </a:pathLst>
          </a:custGeom>
          <a:solidFill>
            <a:srgbClr val="6699CC"/>
          </a:solidFill>
          <a:ln w="9525">
            <a:noFill/>
            <a:miter lim="800000"/>
            <a:headEnd/>
            <a:tailEnd/>
          </a:ln>
        </p:spPr>
        <p:txBody>
          <a:bodyPr wrap="none" anchor="ctr"/>
          <a:lstStyle/>
          <a:p>
            <a:endParaRPr lang="en-US"/>
          </a:p>
        </p:txBody>
      </p:sp>
      <p:sp>
        <p:nvSpPr>
          <p:cNvPr id="18442" name="Line 9"/>
          <p:cNvSpPr>
            <a:spLocks noChangeShapeType="1"/>
          </p:cNvSpPr>
          <p:nvPr/>
        </p:nvSpPr>
        <p:spPr bwMode="auto">
          <a:xfrm flipV="1">
            <a:off x="5026025" y="4738688"/>
            <a:ext cx="366713" cy="244475"/>
          </a:xfrm>
          <a:prstGeom prst="line">
            <a:avLst/>
          </a:prstGeom>
          <a:noFill/>
          <a:ln w="19050">
            <a:solidFill>
              <a:srgbClr val="6699CC"/>
            </a:solidFill>
            <a:round/>
            <a:headEnd/>
            <a:tailEnd/>
          </a:ln>
        </p:spPr>
        <p:txBody>
          <a:bodyPr/>
          <a:lstStyle/>
          <a:p>
            <a:endParaRPr lang="en-US"/>
          </a:p>
        </p:txBody>
      </p:sp>
      <p:sp>
        <p:nvSpPr>
          <p:cNvPr id="18443" name="Line 10"/>
          <p:cNvSpPr>
            <a:spLocks noChangeShapeType="1"/>
          </p:cNvSpPr>
          <p:nvPr/>
        </p:nvSpPr>
        <p:spPr bwMode="auto">
          <a:xfrm flipV="1">
            <a:off x="5457825" y="4757738"/>
            <a:ext cx="52388" cy="331787"/>
          </a:xfrm>
          <a:prstGeom prst="line">
            <a:avLst/>
          </a:prstGeom>
          <a:noFill/>
          <a:ln w="19050">
            <a:solidFill>
              <a:srgbClr val="6699CC"/>
            </a:solidFill>
            <a:round/>
            <a:headEnd/>
            <a:tailEnd/>
          </a:ln>
        </p:spPr>
        <p:txBody>
          <a:bodyPr/>
          <a:lstStyle/>
          <a:p>
            <a:endParaRPr lang="en-US"/>
          </a:p>
        </p:txBody>
      </p:sp>
      <p:sp>
        <p:nvSpPr>
          <p:cNvPr id="18444" name="Line 11"/>
          <p:cNvSpPr>
            <a:spLocks noChangeShapeType="1"/>
          </p:cNvSpPr>
          <p:nvPr/>
        </p:nvSpPr>
        <p:spPr bwMode="auto">
          <a:xfrm flipV="1">
            <a:off x="5983288" y="4743450"/>
            <a:ext cx="346075" cy="238125"/>
          </a:xfrm>
          <a:prstGeom prst="line">
            <a:avLst/>
          </a:prstGeom>
          <a:noFill/>
          <a:ln w="19050">
            <a:solidFill>
              <a:srgbClr val="6699CC"/>
            </a:solidFill>
            <a:round/>
            <a:headEnd/>
            <a:tailEnd/>
          </a:ln>
        </p:spPr>
        <p:txBody>
          <a:bodyPr/>
          <a:lstStyle/>
          <a:p>
            <a:endParaRPr lang="en-US"/>
          </a:p>
        </p:txBody>
      </p:sp>
      <p:sp>
        <p:nvSpPr>
          <p:cNvPr id="18445" name="Line 12"/>
          <p:cNvSpPr>
            <a:spLocks noChangeShapeType="1"/>
          </p:cNvSpPr>
          <p:nvPr/>
        </p:nvSpPr>
        <p:spPr bwMode="auto">
          <a:xfrm flipV="1">
            <a:off x="6351588" y="4738688"/>
            <a:ext cx="39687" cy="446087"/>
          </a:xfrm>
          <a:prstGeom prst="line">
            <a:avLst/>
          </a:prstGeom>
          <a:noFill/>
          <a:ln w="19050">
            <a:solidFill>
              <a:srgbClr val="6699CC"/>
            </a:solidFill>
            <a:round/>
            <a:headEnd/>
            <a:tailEnd/>
          </a:ln>
        </p:spPr>
        <p:txBody>
          <a:bodyPr/>
          <a:lstStyle/>
          <a:p>
            <a:endParaRPr lang="en-US"/>
          </a:p>
        </p:txBody>
      </p:sp>
      <p:sp>
        <p:nvSpPr>
          <p:cNvPr id="18446" name="Line 13"/>
          <p:cNvSpPr>
            <a:spLocks noChangeShapeType="1"/>
          </p:cNvSpPr>
          <p:nvPr/>
        </p:nvSpPr>
        <p:spPr bwMode="auto">
          <a:xfrm flipH="1" flipV="1">
            <a:off x="6486525" y="4743450"/>
            <a:ext cx="144463" cy="222250"/>
          </a:xfrm>
          <a:prstGeom prst="line">
            <a:avLst/>
          </a:prstGeom>
          <a:noFill/>
          <a:ln w="19050">
            <a:solidFill>
              <a:srgbClr val="6699CC"/>
            </a:solidFill>
            <a:round/>
            <a:headEnd/>
            <a:tailEnd/>
          </a:ln>
        </p:spPr>
        <p:txBody>
          <a:bodyPr/>
          <a:lstStyle/>
          <a:p>
            <a:endParaRPr lang="en-US"/>
          </a:p>
        </p:txBody>
      </p:sp>
      <p:sp>
        <p:nvSpPr>
          <p:cNvPr id="18447" name="Line 14"/>
          <p:cNvSpPr>
            <a:spLocks noChangeShapeType="1"/>
          </p:cNvSpPr>
          <p:nvPr/>
        </p:nvSpPr>
        <p:spPr bwMode="auto">
          <a:xfrm flipV="1">
            <a:off x="7162800" y="4616450"/>
            <a:ext cx="225425" cy="492125"/>
          </a:xfrm>
          <a:prstGeom prst="line">
            <a:avLst/>
          </a:prstGeom>
          <a:noFill/>
          <a:ln w="19050">
            <a:solidFill>
              <a:srgbClr val="6699CC"/>
            </a:solidFill>
            <a:round/>
            <a:headEnd/>
            <a:tailEnd/>
          </a:ln>
        </p:spPr>
        <p:txBody>
          <a:bodyPr/>
          <a:lstStyle/>
          <a:p>
            <a:endParaRPr lang="en-US"/>
          </a:p>
        </p:txBody>
      </p:sp>
      <p:sp>
        <p:nvSpPr>
          <p:cNvPr id="18448" name="Line 15"/>
          <p:cNvSpPr>
            <a:spLocks noChangeShapeType="1"/>
          </p:cNvSpPr>
          <p:nvPr/>
        </p:nvSpPr>
        <p:spPr bwMode="auto">
          <a:xfrm flipH="1" flipV="1">
            <a:off x="7473950" y="4627563"/>
            <a:ext cx="119063" cy="406400"/>
          </a:xfrm>
          <a:prstGeom prst="line">
            <a:avLst/>
          </a:prstGeom>
          <a:noFill/>
          <a:ln w="19050">
            <a:solidFill>
              <a:srgbClr val="6699CC"/>
            </a:solidFill>
            <a:round/>
            <a:headEnd/>
            <a:tailEnd/>
          </a:ln>
        </p:spPr>
        <p:txBody>
          <a:bodyPr/>
          <a:lstStyle/>
          <a:p>
            <a:endParaRPr lang="en-US"/>
          </a:p>
        </p:txBody>
      </p:sp>
      <p:sp>
        <p:nvSpPr>
          <p:cNvPr id="18449" name="Line 16"/>
          <p:cNvSpPr>
            <a:spLocks noChangeShapeType="1"/>
          </p:cNvSpPr>
          <p:nvPr/>
        </p:nvSpPr>
        <p:spPr bwMode="auto">
          <a:xfrm flipH="1" flipV="1">
            <a:off x="7593013" y="4586288"/>
            <a:ext cx="439737" cy="312737"/>
          </a:xfrm>
          <a:prstGeom prst="line">
            <a:avLst/>
          </a:prstGeom>
          <a:noFill/>
          <a:ln w="19050">
            <a:solidFill>
              <a:srgbClr val="6699CC"/>
            </a:solidFill>
            <a:round/>
            <a:headEnd/>
            <a:tailEnd/>
          </a:ln>
        </p:spPr>
        <p:txBody>
          <a:bodyPr/>
          <a:lstStyle/>
          <a:p>
            <a:endParaRPr lang="en-US"/>
          </a:p>
        </p:txBody>
      </p:sp>
      <p:sp>
        <p:nvSpPr>
          <p:cNvPr id="18450" name="Line 17"/>
          <p:cNvSpPr>
            <a:spLocks noChangeShapeType="1"/>
          </p:cNvSpPr>
          <p:nvPr/>
        </p:nvSpPr>
        <p:spPr bwMode="auto">
          <a:xfrm flipH="1" flipV="1">
            <a:off x="8007350" y="3522663"/>
            <a:ext cx="596900" cy="49212"/>
          </a:xfrm>
          <a:prstGeom prst="line">
            <a:avLst/>
          </a:prstGeom>
          <a:noFill/>
          <a:ln w="19050">
            <a:solidFill>
              <a:srgbClr val="6699CC"/>
            </a:solidFill>
            <a:round/>
            <a:headEnd/>
            <a:tailEnd/>
          </a:ln>
        </p:spPr>
        <p:txBody>
          <a:bodyPr/>
          <a:lstStyle/>
          <a:p>
            <a:endParaRPr lang="en-US"/>
          </a:p>
        </p:txBody>
      </p:sp>
      <p:sp>
        <p:nvSpPr>
          <p:cNvPr id="18451" name="Line 18"/>
          <p:cNvSpPr>
            <a:spLocks noChangeShapeType="1"/>
          </p:cNvSpPr>
          <p:nvPr/>
        </p:nvSpPr>
        <p:spPr bwMode="auto">
          <a:xfrm flipH="1">
            <a:off x="7923213" y="2057400"/>
            <a:ext cx="38100" cy="403225"/>
          </a:xfrm>
          <a:prstGeom prst="line">
            <a:avLst/>
          </a:prstGeom>
          <a:noFill/>
          <a:ln w="19050">
            <a:solidFill>
              <a:srgbClr val="6699CC"/>
            </a:solidFill>
            <a:round/>
            <a:headEnd/>
            <a:tailEnd/>
          </a:ln>
        </p:spPr>
        <p:txBody>
          <a:bodyPr/>
          <a:lstStyle/>
          <a:p>
            <a:endParaRPr lang="en-US"/>
          </a:p>
        </p:txBody>
      </p:sp>
      <p:sp>
        <p:nvSpPr>
          <p:cNvPr id="18452" name="Line 19"/>
          <p:cNvSpPr>
            <a:spLocks noChangeShapeType="1"/>
          </p:cNvSpPr>
          <p:nvPr/>
        </p:nvSpPr>
        <p:spPr bwMode="auto">
          <a:xfrm flipH="1">
            <a:off x="6946900" y="1738313"/>
            <a:ext cx="298450" cy="393700"/>
          </a:xfrm>
          <a:prstGeom prst="line">
            <a:avLst/>
          </a:prstGeom>
          <a:noFill/>
          <a:ln w="19050">
            <a:solidFill>
              <a:srgbClr val="6699CC"/>
            </a:solidFill>
            <a:round/>
            <a:headEnd/>
            <a:tailEnd/>
          </a:ln>
        </p:spPr>
        <p:txBody>
          <a:bodyPr/>
          <a:lstStyle/>
          <a:p>
            <a:endParaRPr lang="en-US"/>
          </a:p>
        </p:txBody>
      </p:sp>
      <p:sp>
        <p:nvSpPr>
          <p:cNvPr id="18453" name="Line 20"/>
          <p:cNvSpPr>
            <a:spLocks noChangeShapeType="1"/>
          </p:cNvSpPr>
          <p:nvPr/>
        </p:nvSpPr>
        <p:spPr bwMode="auto">
          <a:xfrm>
            <a:off x="6750050" y="1627188"/>
            <a:ext cx="109538" cy="482600"/>
          </a:xfrm>
          <a:prstGeom prst="line">
            <a:avLst/>
          </a:prstGeom>
          <a:noFill/>
          <a:ln w="19050">
            <a:solidFill>
              <a:srgbClr val="6699CC"/>
            </a:solidFill>
            <a:round/>
            <a:headEnd/>
            <a:tailEnd/>
          </a:ln>
        </p:spPr>
        <p:txBody>
          <a:bodyPr/>
          <a:lstStyle/>
          <a:p>
            <a:endParaRPr lang="en-US"/>
          </a:p>
        </p:txBody>
      </p:sp>
      <p:sp>
        <p:nvSpPr>
          <p:cNvPr id="18454" name="Line 21"/>
          <p:cNvSpPr>
            <a:spLocks noChangeShapeType="1"/>
          </p:cNvSpPr>
          <p:nvPr/>
        </p:nvSpPr>
        <p:spPr bwMode="auto">
          <a:xfrm>
            <a:off x="6565900" y="1970088"/>
            <a:ext cx="220663" cy="166687"/>
          </a:xfrm>
          <a:prstGeom prst="line">
            <a:avLst/>
          </a:prstGeom>
          <a:noFill/>
          <a:ln w="19050">
            <a:solidFill>
              <a:srgbClr val="6699CC"/>
            </a:solidFill>
            <a:round/>
            <a:headEnd/>
            <a:tailEnd/>
          </a:ln>
        </p:spPr>
        <p:txBody>
          <a:bodyPr/>
          <a:lstStyle/>
          <a:p>
            <a:endParaRPr lang="en-US"/>
          </a:p>
        </p:txBody>
      </p:sp>
      <p:sp>
        <p:nvSpPr>
          <p:cNvPr id="18455" name="Line 22"/>
          <p:cNvSpPr>
            <a:spLocks noChangeShapeType="1"/>
          </p:cNvSpPr>
          <p:nvPr/>
        </p:nvSpPr>
        <p:spPr bwMode="auto">
          <a:xfrm>
            <a:off x="5372100" y="1874838"/>
            <a:ext cx="255588" cy="341312"/>
          </a:xfrm>
          <a:prstGeom prst="line">
            <a:avLst/>
          </a:prstGeom>
          <a:noFill/>
          <a:ln w="19050">
            <a:solidFill>
              <a:srgbClr val="6699CC"/>
            </a:solidFill>
            <a:round/>
            <a:headEnd/>
            <a:tailEnd/>
          </a:ln>
        </p:spPr>
        <p:txBody>
          <a:bodyPr/>
          <a:lstStyle/>
          <a:p>
            <a:endParaRPr lang="en-US"/>
          </a:p>
        </p:txBody>
      </p:sp>
      <p:sp>
        <p:nvSpPr>
          <p:cNvPr id="18456" name="Line 23"/>
          <p:cNvSpPr>
            <a:spLocks noChangeShapeType="1"/>
          </p:cNvSpPr>
          <p:nvPr/>
        </p:nvSpPr>
        <p:spPr bwMode="auto">
          <a:xfrm flipH="1">
            <a:off x="5797550" y="1754188"/>
            <a:ext cx="41275" cy="407987"/>
          </a:xfrm>
          <a:prstGeom prst="line">
            <a:avLst/>
          </a:prstGeom>
          <a:noFill/>
          <a:ln w="19050">
            <a:solidFill>
              <a:srgbClr val="6699CC"/>
            </a:solidFill>
            <a:round/>
            <a:headEnd/>
            <a:tailEnd/>
          </a:ln>
        </p:spPr>
        <p:txBody>
          <a:bodyPr/>
          <a:lstStyle/>
          <a:p>
            <a:endParaRPr lang="en-US"/>
          </a:p>
        </p:txBody>
      </p:sp>
      <p:sp>
        <p:nvSpPr>
          <p:cNvPr id="18457" name="Line 24"/>
          <p:cNvSpPr>
            <a:spLocks noChangeShapeType="1"/>
          </p:cNvSpPr>
          <p:nvPr/>
        </p:nvSpPr>
        <p:spPr bwMode="auto">
          <a:xfrm flipH="1" flipV="1">
            <a:off x="8012113" y="3525838"/>
            <a:ext cx="620712" cy="477837"/>
          </a:xfrm>
          <a:prstGeom prst="line">
            <a:avLst/>
          </a:prstGeom>
          <a:noFill/>
          <a:ln w="19050">
            <a:solidFill>
              <a:srgbClr val="6699CC"/>
            </a:solidFill>
            <a:round/>
            <a:headEnd/>
            <a:tailEnd/>
          </a:ln>
        </p:spPr>
        <p:txBody>
          <a:bodyPr/>
          <a:lstStyle/>
          <a:p>
            <a:endParaRPr lang="en-US"/>
          </a:p>
        </p:txBody>
      </p:sp>
      <p:sp>
        <p:nvSpPr>
          <p:cNvPr id="18458" name="Line 25"/>
          <p:cNvSpPr>
            <a:spLocks noChangeShapeType="1"/>
          </p:cNvSpPr>
          <p:nvPr/>
        </p:nvSpPr>
        <p:spPr bwMode="auto">
          <a:xfrm flipH="1">
            <a:off x="8013700" y="3144838"/>
            <a:ext cx="519113" cy="366712"/>
          </a:xfrm>
          <a:prstGeom prst="line">
            <a:avLst/>
          </a:prstGeom>
          <a:noFill/>
          <a:ln w="19050">
            <a:solidFill>
              <a:srgbClr val="6699CC"/>
            </a:solidFill>
            <a:round/>
            <a:headEnd/>
            <a:tailEnd/>
          </a:ln>
        </p:spPr>
        <p:txBody>
          <a:bodyPr/>
          <a:lstStyle/>
          <a:p>
            <a:endParaRPr lang="en-US"/>
          </a:p>
        </p:txBody>
      </p:sp>
      <p:sp>
        <p:nvSpPr>
          <p:cNvPr id="18459" name="Text Box 26"/>
          <p:cNvSpPr txBox="1">
            <a:spLocks noChangeArrowheads="1"/>
          </p:cNvSpPr>
          <p:nvPr/>
        </p:nvSpPr>
        <p:spPr bwMode="auto">
          <a:xfrm>
            <a:off x="5773738" y="5576888"/>
            <a:ext cx="1038225" cy="274637"/>
          </a:xfrm>
          <a:prstGeom prst="rect">
            <a:avLst/>
          </a:prstGeom>
          <a:noFill/>
          <a:ln w="9525">
            <a:noFill/>
            <a:miter lim="800000"/>
            <a:headEnd/>
            <a:tailEnd/>
          </a:ln>
        </p:spPr>
        <p:txBody>
          <a:bodyPr wrap="none">
            <a:spAutoFit/>
          </a:bodyPr>
          <a:lstStyle/>
          <a:p>
            <a:r>
              <a:rPr lang="en-US" sz="1200">
                <a:solidFill>
                  <a:schemeClr val="accent2"/>
                </a:solidFill>
              </a:rPr>
              <a:t>End Users</a:t>
            </a:r>
          </a:p>
        </p:txBody>
      </p:sp>
      <p:sp>
        <p:nvSpPr>
          <p:cNvPr id="18460" name="Rectangle 27"/>
          <p:cNvSpPr>
            <a:spLocks noChangeArrowheads="1"/>
          </p:cNvSpPr>
          <p:nvPr/>
        </p:nvSpPr>
        <p:spPr bwMode="auto">
          <a:xfrm>
            <a:off x="5808663" y="3384550"/>
            <a:ext cx="742950" cy="274638"/>
          </a:xfrm>
          <a:prstGeom prst="rect">
            <a:avLst/>
          </a:prstGeom>
          <a:noFill/>
          <a:ln w="9525">
            <a:noFill/>
            <a:miter lim="800000"/>
            <a:headEnd/>
            <a:tailEnd/>
          </a:ln>
        </p:spPr>
        <p:txBody>
          <a:bodyPr wrap="none" lIns="92075" tIns="46038" rIns="92075" bIns="46038">
            <a:spAutoFit/>
          </a:bodyPr>
          <a:lstStyle/>
          <a:p>
            <a:pPr eaLnBrk="0" hangingPunct="0"/>
            <a:r>
              <a:rPr lang="en-US" sz="1200">
                <a:solidFill>
                  <a:srgbClr val="00005C"/>
                </a:solidFill>
              </a:rPr>
              <a:t>Internet</a:t>
            </a:r>
          </a:p>
        </p:txBody>
      </p:sp>
      <p:sp>
        <p:nvSpPr>
          <p:cNvPr id="18461" name="Rectangle 28"/>
          <p:cNvSpPr>
            <a:spLocks noChangeArrowheads="1"/>
          </p:cNvSpPr>
          <p:nvPr/>
        </p:nvSpPr>
        <p:spPr bwMode="auto">
          <a:xfrm>
            <a:off x="4087813" y="4437063"/>
            <a:ext cx="812800" cy="369887"/>
          </a:xfrm>
          <a:prstGeom prst="rect">
            <a:avLst/>
          </a:prstGeom>
          <a:noFill/>
          <a:ln w="9525">
            <a:noFill/>
            <a:miter lim="800000"/>
            <a:headEnd/>
            <a:tailEnd/>
          </a:ln>
        </p:spPr>
        <p:txBody>
          <a:bodyPr lIns="92075" tIns="46038" rIns="92075" bIns="46038">
            <a:spAutoFit/>
          </a:bodyPr>
          <a:lstStyle/>
          <a:p>
            <a:pPr algn="ctr" eaLnBrk="0" hangingPunct="0"/>
            <a:r>
              <a:rPr lang="en-US" sz="900">
                <a:solidFill>
                  <a:schemeClr val="accent2"/>
                </a:solidFill>
              </a:rPr>
              <a:t>Network Storage</a:t>
            </a:r>
          </a:p>
        </p:txBody>
      </p:sp>
      <p:sp>
        <p:nvSpPr>
          <p:cNvPr id="1345565" name="Rectangle 29"/>
          <p:cNvSpPr>
            <a:spLocks noChangeArrowheads="1"/>
          </p:cNvSpPr>
          <p:nvPr/>
        </p:nvSpPr>
        <p:spPr bwMode="auto">
          <a:xfrm>
            <a:off x="2725738" y="835025"/>
            <a:ext cx="1666875" cy="1046163"/>
          </a:xfrm>
          <a:prstGeom prst="rect">
            <a:avLst/>
          </a:prstGeom>
          <a:noFill/>
          <a:ln>
            <a:noFill/>
            <a:headEnd/>
            <a:tailEnd/>
          </a:ln>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US" dirty="0">
                <a:solidFill>
                  <a:schemeClr val="accent6"/>
                </a:solidFill>
              </a:rPr>
              <a:t>Akamai Network</a:t>
            </a:r>
          </a:p>
          <a:p>
            <a:pPr>
              <a:defRPr/>
            </a:pPr>
            <a:r>
              <a:rPr lang="en-US" sz="1200" dirty="0">
                <a:solidFill>
                  <a:schemeClr val="tx1"/>
                </a:solidFill>
              </a:rPr>
              <a:t>65,000+ Servers</a:t>
            </a:r>
          </a:p>
          <a:p>
            <a:pPr>
              <a:defRPr/>
            </a:pPr>
            <a:r>
              <a:rPr lang="en-US" sz="1200" dirty="0">
                <a:solidFill>
                  <a:schemeClr val="tx1"/>
                </a:solidFill>
              </a:rPr>
              <a:t>1500+ Locations</a:t>
            </a:r>
          </a:p>
          <a:p>
            <a:pPr>
              <a:defRPr/>
            </a:pPr>
            <a:r>
              <a:rPr lang="en-US" sz="1200" dirty="0">
                <a:solidFill>
                  <a:schemeClr val="tx1"/>
                </a:solidFill>
              </a:rPr>
              <a:t>950+ Networks</a:t>
            </a:r>
          </a:p>
          <a:p>
            <a:pPr>
              <a:defRPr/>
            </a:pPr>
            <a:r>
              <a:rPr lang="en-US" sz="1200" dirty="0">
                <a:solidFill>
                  <a:schemeClr val="tx1"/>
                </a:solidFill>
              </a:rPr>
              <a:t>70+ Countries</a:t>
            </a:r>
          </a:p>
        </p:txBody>
      </p:sp>
      <p:sp>
        <p:nvSpPr>
          <p:cNvPr id="18463" name="Rectangle 30"/>
          <p:cNvSpPr>
            <a:spLocks noChangeArrowheads="1"/>
          </p:cNvSpPr>
          <p:nvPr/>
        </p:nvSpPr>
        <p:spPr bwMode="auto">
          <a:xfrm>
            <a:off x="7669213" y="2185988"/>
            <a:ext cx="1076325" cy="228600"/>
          </a:xfrm>
          <a:prstGeom prst="rect">
            <a:avLst/>
          </a:prstGeom>
          <a:noFill/>
          <a:ln w="9525">
            <a:noFill/>
            <a:miter lim="800000"/>
            <a:headEnd/>
            <a:tailEnd/>
          </a:ln>
        </p:spPr>
        <p:txBody>
          <a:bodyPr>
            <a:spAutoFit/>
          </a:bodyPr>
          <a:lstStyle/>
          <a:p>
            <a:pPr algn="ctr"/>
            <a:r>
              <a:rPr lang="en-US" sz="900">
                <a:solidFill>
                  <a:schemeClr val="accent2"/>
                </a:solidFill>
              </a:rPr>
              <a:t>Compression</a:t>
            </a:r>
          </a:p>
        </p:txBody>
      </p:sp>
      <p:sp>
        <p:nvSpPr>
          <p:cNvPr id="1345567" name="Rectangle 31"/>
          <p:cNvSpPr>
            <a:spLocks noChangeArrowheads="1"/>
          </p:cNvSpPr>
          <p:nvPr/>
        </p:nvSpPr>
        <p:spPr bwMode="auto">
          <a:xfrm>
            <a:off x="2992438" y="3695700"/>
            <a:ext cx="990600" cy="415925"/>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1050" dirty="0">
                <a:solidFill>
                  <a:schemeClr val="accent2"/>
                </a:solidFill>
              </a:rPr>
              <a:t>Akamai</a:t>
            </a:r>
          </a:p>
          <a:p>
            <a:pPr algn="ctr" eaLnBrk="0" hangingPunct="0">
              <a:defRPr/>
            </a:pPr>
            <a:r>
              <a:rPr lang="en-US" sz="1050" dirty="0">
                <a:solidFill>
                  <a:schemeClr val="accent2"/>
                </a:solidFill>
              </a:rPr>
              <a:t>Site Shield</a:t>
            </a:r>
          </a:p>
        </p:txBody>
      </p:sp>
      <p:sp>
        <p:nvSpPr>
          <p:cNvPr id="18465" name="Rectangle 32"/>
          <p:cNvSpPr>
            <a:spLocks noChangeArrowheads="1"/>
          </p:cNvSpPr>
          <p:nvPr/>
        </p:nvSpPr>
        <p:spPr bwMode="auto">
          <a:xfrm>
            <a:off x="3924300" y="2366963"/>
            <a:ext cx="812800" cy="369887"/>
          </a:xfrm>
          <a:prstGeom prst="rect">
            <a:avLst/>
          </a:prstGeom>
          <a:noFill/>
          <a:ln w="9525">
            <a:noFill/>
            <a:miter lim="800000"/>
            <a:headEnd/>
            <a:tailEnd/>
          </a:ln>
        </p:spPr>
        <p:txBody>
          <a:bodyPr lIns="92075" tIns="46038" rIns="92075" bIns="46038">
            <a:spAutoFit/>
          </a:bodyPr>
          <a:lstStyle/>
          <a:p>
            <a:pPr algn="ctr" eaLnBrk="0" hangingPunct="0"/>
            <a:r>
              <a:rPr lang="en-US" sz="900">
                <a:solidFill>
                  <a:schemeClr val="accent2"/>
                </a:solidFill>
              </a:rPr>
              <a:t>Network Storage</a:t>
            </a:r>
          </a:p>
        </p:txBody>
      </p:sp>
      <p:sp>
        <p:nvSpPr>
          <p:cNvPr id="18466" name="Rectangle 34"/>
          <p:cNvSpPr>
            <a:spLocks noChangeArrowheads="1"/>
          </p:cNvSpPr>
          <p:nvPr/>
        </p:nvSpPr>
        <p:spPr bwMode="auto">
          <a:xfrm>
            <a:off x="957263" y="5792788"/>
            <a:ext cx="1595437" cy="601662"/>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1100"/>
              <a:t>Back-Up Site or Load Balanced Multi-Data Center</a:t>
            </a:r>
          </a:p>
        </p:txBody>
      </p:sp>
      <p:sp>
        <p:nvSpPr>
          <p:cNvPr id="18467" name="Rectangle 35"/>
          <p:cNvSpPr>
            <a:spLocks noChangeArrowheads="1"/>
          </p:cNvSpPr>
          <p:nvPr/>
        </p:nvSpPr>
        <p:spPr bwMode="auto">
          <a:xfrm>
            <a:off x="6096000" y="3138488"/>
            <a:ext cx="574675" cy="244475"/>
          </a:xfrm>
          <a:prstGeom prst="rect">
            <a:avLst/>
          </a:prstGeom>
          <a:noFill/>
          <a:ln w="9525" algn="ctr">
            <a:noFill/>
            <a:miter lim="800000"/>
            <a:headEnd/>
            <a:tailEnd/>
          </a:ln>
        </p:spPr>
        <p:txBody>
          <a:bodyPr wrap="none">
            <a:spAutoFit/>
          </a:bodyPr>
          <a:lstStyle/>
          <a:p>
            <a:pPr algn="ctr"/>
            <a:r>
              <a:rPr lang="en-US" sz="1000">
                <a:solidFill>
                  <a:schemeClr val="bg1"/>
                </a:solidFill>
              </a:rPr>
              <a:t>EDNS</a:t>
            </a:r>
          </a:p>
        </p:txBody>
      </p:sp>
      <p:sp>
        <p:nvSpPr>
          <p:cNvPr id="18468" name="Line 36"/>
          <p:cNvSpPr>
            <a:spLocks noChangeShapeType="1"/>
          </p:cNvSpPr>
          <p:nvPr/>
        </p:nvSpPr>
        <p:spPr bwMode="auto">
          <a:xfrm>
            <a:off x="1828800" y="1905000"/>
            <a:ext cx="0" cy="2590800"/>
          </a:xfrm>
          <a:prstGeom prst="line">
            <a:avLst/>
          </a:prstGeom>
          <a:noFill/>
          <a:ln w="9525">
            <a:solidFill>
              <a:schemeClr val="tx1"/>
            </a:solidFill>
            <a:round/>
            <a:headEnd/>
            <a:tailEnd/>
          </a:ln>
        </p:spPr>
        <p:txBody>
          <a:bodyPr/>
          <a:lstStyle/>
          <a:p>
            <a:endParaRPr lang="en-US"/>
          </a:p>
        </p:txBody>
      </p:sp>
      <p:pic>
        <p:nvPicPr>
          <p:cNvPr id="18469" name="Picture 37" descr="1"/>
          <p:cNvPicPr>
            <a:picLocks noChangeAspect="1" noChangeArrowheads="1"/>
          </p:cNvPicPr>
          <p:nvPr/>
        </p:nvPicPr>
        <p:blipFill>
          <a:blip r:embed="rId4" cstate="print"/>
          <a:srcRect/>
          <a:stretch>
            <a:fillRect/>
          </a:stretch>
        </p:blipFill>
        <p:spPr bwMode="auto">
          <a:xfrm>
            <a:off x="2200275" y="2076450"/>
            <a:ext cx="685800" cy="2400300"/>
          </a:xfrm>
          <a:prstGeom prst="rect">
            <a:avLst/>
          </a:prstGeom>
          <a:noFill/>
          <a:ln w="9525">
            <a:noFill/>
            <a:miter lim="800000"/>
            <a:headEnd/>
            <a:tailEnd/>
          </a:ln>
        </p:spPr>
      </p:pic>
      <p:pic>
        <p:nvPicPr>
          <p:cNvPr id="18470" name="Picture 38" descr="gray_server"/>
          <p:cNvPicPr>
            <a:picLocks noChangeAspect="1" noChangeArrowheads="1"/>
          </p:cNvPicPr>
          <p:nvPr/>
        </p:nvPicPr>
        <p:blipFill>
          <a:blip r:embed="rId5" cstate="print"/>
          <a:srcRect/>
          <a:stretch>
            <a:fillRect/>
          </a:stretch>
        </p:blipFill>
        <p:spPr bwMode="auto">
          <a:xfrm>
            <a:off x="1143000" y="4114800"/>
            <a:ext cx="838200" cy="714375"/>
          </a:xfrm>
          <a:prstGeom prst="rect">
            <a:avLst/>
          </a:prstGeom>
          <a:noFill/>
          <a:ln w="9525">
            <a:noFill/>
            <a:miter lim="800000"/>
            <a:headEnd/>
            <a:tailEnd/>
          </a:ln>
        </p:spPr>
      </p:pic>
      <p:pic>
        <p:nvPicPr>
          <p:cNvPr id="18471" name="Picture 39" descr="gray_server"/>
          <p:cNvPicPr>
            <a:picLocks noChangeAspect="1" noChangeArrowheads="1"/>
          </p:cNvPicPr>
          <p:nvPr/>
        </p:nvPicPr>
        <p:blipFill>
          <a:blip r:embed="rId5" cstate="print"/>
          <a:srcRect/>
          <a:stretch>
            <a:fillRect/>
          </a:stretch>
        </p:blipFill>
        <p:spPr bwMode="auto">
          <a:xfrm>
            <a:off x="1143000" y="3352800"/>
            <a:ext cx="838200" cy="714375"/>
          </a:xfrm>
          <a:prstGeom prst="rect">
            <a:avLst/>
          </a:prstGeom>
          <a:noFill/>
          <a:ln w="9525">
            <a:noFill/>
            <a:miter lim="800000"/>
            <a:headEnd/>
            <a:tailEnd/>
          </a:ln>
        </p:spPr>
      </p:pic>
      <p:pic>
        <p:nvPicPr>
          <p:cNvPr id="18472" name="Picture 40" descr="gray_server"/>
          <p:cNvPicPr>
            <a:picLocks noChangeAspect="1" noChangeArrowheads="1"/>
          </p:cNvPicPr>
          <p:nvPr/>
        </p:nvPicPr>
        <p:blipFill>
          <a:blip r:embed="rId5" cstate="print"/>
          <a:srcRect/>
          <a:stretch>
            <a:fillRect/>
          </a:stretch>
        </p:blipFill>
        <p:spPr bwMode="auto">
          <a:xfrm>
            <a:off x="1143000" y="2286000"/>
            <a:ext cx="838200" cy="714375"/>
          </a:xfrm>
          <a:prstGeom prst="rect">
            <a:avLst/>
          </a:prstGeom>
          <a:noFill/>
          <a:ln w="9525">
            <a:noFill/>
            <a:miter lim="800000"/>
            <a:headEnd/>
            <a:tailEnd/>
          </a:ln>
        </p:spPr>
      </p:pic>
      <p:pic>
        <p:nvPicPr>
          <p:cNvPr id="18473" name="Picture 41" descr="gray_server"/>
          <p:cNvPicPr>
            <a:picLocks noChangeAspect="1" noChangeArrowheads="1"/>
          </p:cNvPicPr>
          <p:nvPr/>
        </p:nvPicPr>
        <p:blipFill>
          <a:blip r:embed="rId5" cstate="print"/>
          <a:srcRect/>
          <a:stretch>
            <a:fillRect/>
          </a:stretch>
        </p:blipFill>
        <p:spPr bwMode="auto">
          <a:xfrm>
            <a:off x="1143000" y="1524000"/>
            <a:ext cx="838200" cy="714375"/>
          </a:xfrm>
          <a:prstGeom prst="rect">
            <a:avLst/>
          </a:prstGeom>
          <a:noFill/>
          <a:ln w="9525">
            <a:noFill/>
            <a:miter lim="800000"/>
            <a:headEnd/>
            <a:tailEnd/>
          </a:ln>
        </p:spPr>
      </p:pic>
      <p:sp>
        <p:nvSpPr>
          <p:cNvPr id="18474" name="Line 42"/>
          <p:cNvSpPr>
            <a:spLocks noChangeShapeType="1"/>
          </p:cNvSpPr>
          <p:nvPr/>
        </p:nvSpPr>
        <p:spPr bwMode="auto">
          <a:xfrm>
            <a:off x="1600200" y="4495800"/>
            <a:ext cx="228600" cy="0"/>
          </a:xfrm>
          <a:prstGeom prst="line">
            <a:avLst/>
          </a:prstGeom>
          <a:noFill/>
          <a:ln w="9525">
            <a:solidFill>
              <a:schemeClr val="tx1"/>
            </a:solidFill>
            <a:round/>
            <a:headEnd/>
            <a:tailEnd/>
          </a:ln>
        </p:spPr>
        <p:txBody>
          <a:bodyPr/>
          <a:lstStyle/>
          <a:p>
            <a:endParaRPr lang="en-US"/>
          </a:p>
        </p:txBody>
      </p:sp>
      <p:sp>
        <p:nvSpPr>
          <p:cNvPr id="18475" name="Line 43"/>
          <p:cNvSpPr>
            <a:spLocks noChangeShapeType="1"/>
          </p:cNvSpPr>
          <p:nvPr/>
        </p:nvSpPr>
        <p:spPr bwMode="auto">
          <a:xfrm>
            <a:off x="1600200" y="1905000"/>
            <a:ext cx="228600" cy="0"/>
          </a:xfrm>
          <a:prstGeom prst="line">
            <a:avLst/>
          </a:prstGeom>
          <a:noFill/>
          <a:ln w="9525">
            <a:solidFill>
              <a:schemeClr val="tx1"/>
            </a:solidFill>
            <a:round/>
            <a:headEnd/>
            <a:tailEnd/>
          </a:ln>
        </p:spPr>
        <p:txBody>
          <a:bodyPr/>
          <a:lstStyle/>
          <a:p>
            <a:endParaRPr lang="en-US"/>
          </a:p>
        </p:txBody>
      </p:sp>
      <p:sp>
        <p:nvSpPr>
          <p:cNvPr id="18476" name="Line 44"/>
          <p:cNvSpPr>
            <a:spLocks noChangeShapeType="1"/>
          </p:cNvSpPr>
          <p:nvPr/>
        </p:nvSpPr>
        <p:spPr bwMode="auto">
          <a:xfrm>
            <a:off x="1600200" y="3810000"/>
            <a:ext cx="228600" cy="0"/>
          </a:xfrm>
          <a:prstGeom prst="line">
            <a:avLst/>
          </a:prstGeom>
          <a:noFill/>
          <a:ln w="9525">
            <a:solidFill>
              <a:schemeClr val="tx1"/>
            </a:solidFill>
            <a:round/>
            <a:headEnd/>
            <a:tailEnd/>
          </a:ln>
        </p:spPr>
        <p:txBody>
          <a:bodyPr/>
          <a:lstStyle/>
          <a:p>
            <a:endParaRPr lang="en-US"/>
          </a:p>
        </p:txBody>
      </p:sp>
      <p:sp>
        <p:nvSpPr>
          <p:cNvPr id="18477" name="Line 45"/>
          <p:cNvSpPr>
            <a:spLocks noChangeShapeType="1"/>
          </p:cNvSpPr>
          <p:nvPr/>
        </p:nvSpPr>
        <p:spPr bwMode="auto">
          <a:xfrm>
            <a:off x="1600200" y="2667000"/>
            <a:ext cx="228600" cy="0"/>
          </a:xfrm>
          <a:prstGeom prst="line">
            <a:avLst/>
          </a:prstGeom>
          <a:noFill/>
          <a:ln w="9525">
            <a:solidFill>
              <a:schemeClr val="tx1"/>
            </a:solidFill>
            <a:round/>
            <a:headEnd/>
            <a:tailEnd/>
          </a:ln>
        </p:spPr>
        <p:txBody>
          <a:bodyPr/>
          <a:lstStyle/>
          <a:p>
            <a:endParaRPr lang="en-US"/>
          </a:p>
        </p:txBody>
      </p:sp>
      <p:sp>
        <p:nvSpPr>
          <p:cNvPr id="18478" name="Line 46"/>
          <p:cNvSpPr>
            <a:spLocks noChangeShapeType="1"/>
          </p:cNvSpPr>
          <p:nvPr/>
        </p:nvSpPr>
        <p:spPr bwMode="auto">
          <a:xfrm>
            <a:off x="1981200" y="3352800"/>
            <a:ext cx="228600" cy="0"/>
          </a:xfrm>
          <a:prstGeom prst="line">
            <a:avLst/>
          </a:prstGeom>
          <a:noFill/>
          <a:ln w="9525">
            <a:solidFill>
              <a:schemeClr val="tx1"/>
            </a:solidFill>
            <a:round/>
            <a:headEnd/>
            <a:tailEnd/>
          </a:ln>
        </p:spPr>
        <p:txBody>
          <a:bodyPr/>
          <a:lstStyle/>
          <a:p>
            <a:endParaRPr lang="en-US"/>
          </a:p>
        </p:txBody>
      </p:sp>
      <p:pic>
        <p:nvPicPr>
          <p:cNvPr id="18479" name="Picture 47" descr="gray_server"/>
          <p:cNvPicPr>
            <a:picLocks noChangeAspect="1" noChangeArrowheads="1"/>
          </p:cNvPicPr>
          <p:nvPr/>
        </p:nvPicPr>
        <p:blipFill>
          <a:blip r:embed="rId6" cstate="print">
            <a:lum bright="-12000"/>
          </a:blip>
          <a:srcRect/>
          <a:stretch>
            <a:fillRect/>
          </a:stretch>
        </p:blipFill>
        <p:spPr bwMode="auto">
          <a:xfrm>
            <a:off x="1724025" y="2998788"/>
            <a:ext cx="914400" cy="582612"/>
          </a:xfrm>
          <a:prstGeom prst="rect">
            <a:avLst/>
          </a:prstGeom>
          <a:noFill/>
          <a:ln w="9525">
            <a:noFill/>
            <a:miter lim="800000"/>
            <a:headEnd/>
            <a:tailEnd/>
          </a:ln>
        </p:spPr>
      </p:pic>
      <p:grpSp>
        <p:nvGrpSpPr>
          <p:cNvPr id="2" name="Group 48"/>
          <p:cNvGrpSpPr>
            <a:grpSpLocks/>
          </p:cNvGrpSpPr>
          <p:nvPr/>
        </p:nvGrpSpPr>
        <p:grpSpPr bwMode="auto">
          <a:xfrm>
            <a:off x="0" y="1524000"/>
            <a:ext cx="698500" cy="736600"/>
            <a:chOff x="480" y="2640"/>
            <a:chExt cx="440" cy="464"/>
          </a:xfrm>
        </p:grpSpPr>
        <p:pic>
          <p:nvPicPr>
            <p:cNvPr id="18664" name="Picture 49" descr="2"/>
            <p:cNvPicPr>
              <a:picLocks noChangeAspect="1" noChangeArrowheads="1"/>
            </p:cNvPicPr>
            <p:nvPr/>
          </p:nvPicPr>
          <p:blipFill>
            <a:blip r:embed="rId7" cstate="print"/>
            <a:srcRect/>
            <a:stretch>
              <a:fillRect/>
            </a:stretch>
          </p:blipFill>
          <p:spPr bwMode="auto">
            <a:xfrm>
              <a:off x="576" y="2640"/>
              <a:ext cx="344" cy="368"/>
            </a:xfrm>
            <a:prstGeom prst="rect">
              <a:avLst/>
            </a:prstGeom>
            <a:noFill/>
            <a:ln w="9525">
              <a:noFill/>
              <a:miter lim="800000"/>
              <a:headEnd/>
              <a:tailEnd/>
            </a:ln>
          </p:spPr>
        </p:pic>
        <p:pic>
          <p:nvPicPr>
            <p:cNvPr id="18665" name="Picture 50" descr="2"/>
            <p:cNvPicPr>
              <a:picLocks noChangeAspect="1" noChangeArrowheads="1"/>
            </p:cNvPicPr>
            <p:nvPr/>
          </p:nvPicPr>
          <p:blipFill>
            <a:blip r:embed="rId7" cstate="print"/>
            <a:srcRect/>
            <a:stretch>
              <a:fillRect/>
            </a:stretch>
          </p:blipFill>
          <p:spPr bwMode="auto">
            <a:xfrm>
              <a:off x="480" y="2736"/>
              <a:ext cx="344" cy="368"/>
            </a:xfrm>
            <a:prstGeom prst="rect">
              <a:avLst/>
            </a:prstGeom>
            <a:noFill/>
            <a:ln w="9525">
              <a:noFill/>
              <a:miter lim="800000"/>
              <a:headEnd/>
              <a:tailEnd/>
            </a:ln>
          </p:spPr>
        </p:pic>
      </p:grpSp>
      <p:pic>
        <p:nvPicPr>
          <p:cNvPr id="18481" name="Picture 51" descr="gray_server"/>
          <p:cNvPicPr>
            <a:picLocks noChangeAspect="1" noChangeArrowheads="1"/>
          </p:cNvPicPr>
          <p:nvPr/>
        </p:nvPicPr>
        <p:blipFill>
          <a:blip r:embed="rId8" cstate="print"/>
          <a:srcRect/>
          <a:stretch>
            <a:fillRect/>
          </a:stretch>
        </p:blipFill>
        <p:spPr bwMode="auto">
          <a:xfrm>
            <a:off x="152400" y="2438400"/>
            <a:ext cx="457200" cy="388938"/>
          </a:xfrm>
          <a:prstGeom prst="rect">
            <a:avLst/>
          </a:prstGeom>
          <a:noFill/>
          <a:ln w="9525">
            <a:noFill/>
            <a:miter lim="800000"/>
            <a:headEnd/>
            <a:tailEnd/>
          </a:ln>
        </p:spPr>
      </p:pic>
      <p:pic>
        <p:nvPicPr>
          <p:cNvPr id="18482" name="Picture 52" descr="gray_server"/>
          <p:cNvPicPr>
            <a:picLocks noChangeAspect="1" noChangeArrowheads="1"/>
          </p:cNvPicPr>
          <p:nvPr/>
        </p:nvPicPr>
        <p:blipFill>
          <a:blip r:embed="rId8" cstate="print"/>
          <a:srcRect/>
          <a:stretch>
            <a:fillRect/>
          </a:stretch>
        </p:blipFill>
        <p:spPr bwMode="auto">
          <a:xfrm>
            <a:off x="152400" y="3284538"/>
            <a:ext cx="457200" cy="388937"/>
          </a:xfrm>
          <a:prstGeom prst="rect">
            <a:avLst/>
          </a:prstGeom>
          <a:noFill/>
          <a:ln w="9525">
            <a:noFill/>
            <a:miter lim="800000"/>
            <a:headEnd/>
            <a:tailEnd/>
          </a:ln>
        </p:spPr>
      </p:pic>
      <p:pic>
        <p:nvPicPr>
          <p:cNvPr id="18483" name="Picture 53" descr="gray_server"/>
          <p:cNvPicPr>
            <a:picLocks noChangeAspect="1" noChangeArrowheads="1"/>
          </p:cNvPicPr>
          <p:nvPr/>
        </p:nvPicPr>
        <p:blipFill>
          <a:blip r:embed="rId8" cstate="print"/>
          <a:srcRect/>
          <a:stretch>
            <a:fillRect/>
          </a:stretch>
        </p:blipFill>
        <p:spPr bwMode="auto">
          <a:xfrm>
            <a:off x="609600" y="2438400"/>
            <a:ext cx="457200" cy="388938"/>
          </a:xfrm>
          <a:prstGeom prst="rect">
            <a:avLst/>
          </a:prstGeom>
          <a:noFill/>
          <a:ln w="9525">
            <a:noFill/>
            <a:miter lim="800000"/>
            <a:headEnd/>
            <a:tailEnd/>
          </a:ln>
        </p:spPr>
      </p:pic>
      <p:pic>
        <p:nvPicPr>
          <p:cNvPr id="18484" name="Picture 54" descr="gray_server"/>
          <p:cNvPicPr>
            <a:picLocks noChangeAspect="1" noChangeArrowheads="1"/>
          </p:cNvPicPr>
          <p:nvPr/>
        </p:nvPicPr>
        <p:blipFill>
          <a:blip r:embed="rId8" cstate="print"/>
          <a:srcRect/>
          <a:stretch>
            <a:fillRect/>
          </a:stretch>
        </p:blipFill>
        <p:spPr bwMode="auto">
          <a:xfrm>
            <a:off x="685800" y="3276600"/>
            <a:ext cx="457200" cy="388938"/>
          </a:xfrm>
          <a:prstGeom prst="rect">
            <a:avLst/>
          </a:prstGeom>
          <a:noFill/>
          <a:ln w="9525">
            <a:noFill/>
            <a:miter lim="800000"/>
            <a:headEnd/>
            <a:tailEnd/>
          </a:ln>
        </p:spPr>
      </p:pic>
      <p:pic>
        <p:nvPicPr>
          <p:cNvPr id="18485" name="Picture 55" descr="gray_server"/>
          <p:cNvPicPr>
            <a:picLocks noChangeAspect="1" noChangeArrowheads="1"/>
          </p:cNvPicPr>
          <p:nvPr/>
        </p:nvPicPr>
        <p:blipFill>
          <a:blip r:embed="rId8" cstate="print"/>
          <a:srcRect/>
          <a:stretch>
            <a:fillRect/>
          </a:stretch>
        </p:blipFill>
        <p:spPr bwMode="auto">
          <a:xfrm>
            <a:off x="704850" y="4162425"/>
            <a:ext cx="457200" cy="388938"/>
          </a:xfrm>
          <a:prstGeom prst="rect">
            <a:avLst/>
          </a:prstGeom>
          <a:noFill/>
          <a:ln w="9525">
            <a:noFill/>
            <a:miter lim="800000"/>
            <a:headEnd/>
            <a:tailEnd/>
          </a:ln>
        </p:spPr>
      </p:pic>
      <p:sp>
        <p:nvSpPr>
          <p:cNvPr id="18486" name="Rectangle 56"/>
          <p:cNvSpPr>
            <a:spLocks noChangeArrowheads="1"/>
          </p:cNvSpPr>
          <p:nvPr/>
        </p:nvSpPr>
        <p:spPr bwMode="auto">
          <a:xfrm>
            <a:off x="0" y="2895600"/>
            <a:ext cx="981075" cy="3698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t>Transaction Server</a:t>
            </a:r>
          </a:p>
        </p:txBody>
      </p:sp>
      <p:sp>
        <p:nvSpPr>
          <p:cNvPr id="18487" name="Rectangle 57"/>
          <p:cNvSpPr>
            <a:spLocks noChangeArrowheads="1"/>
          </p:cNvSpPr>
          <p:nvPr/>
        </p:nvSpPr>
        <p:spPr bwMode="auto">
          <a:xfrm>
            <a:off x="1547813" y="4525963"/>
            <a:ext cx="693737" cy="369887"/>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t>DNS Server</a:t>
            </a:r>
          </a:p>
        </p:txBody>
      </p:sp>
      <p:sp>
        <p:nvSpPr>
          <p:cNvPr id="18488" name="Rectangle 58"/>
          <p:cNvSpPr>
            <a:spLocks noChangeArrowheads="1"/>
          </p:cNvSpPr>
          <p:nvPr/>
        </p:nvSpPr>
        <p:spPr bwMode="auto">
          <a:xfrm>
            <a:off x="19050" y="3673475"/>
            <a:ext cx="1123950" cy="3698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t>Directory/</a:t>
            </a:r>
            <a:br>
              <a:rPr lang="en-US" sz="900"/>
            </a:br>
            <a:r>
              <a:rPr lang="en-US" sz="900"/>
              <a:t>Policy Server</a:t>
            </a:r>
          </a:p>
        </p:txBody>
      </p:sp>
      <p:sp>
        <p:nvSpPr>
          <p:cNvPr id="18489" name="Rectangle 59"/>
          <p:cNvSpPr>
            <a:spLocks noChangeArrowheads="1"/>
          </p:cNvSpPr>
          <p:nvPr/>
        </p:nvSpPr>
        <p:spPr bwMode="auto">
          <a:xfrm>
            <a:off x="-76200" y="4516438"/>
            <a:ext cx="812800" cy="369887"/>
          </a:xfrm>
          <a:prstGeom prst="rect">
            <a:avLst/>
          </a:prstGeom>
          <a:noFill/>
          <a:ln w="9525">
            <a:noFill/>
            <a:miter lim="800000"/>
            <a:headEnd/>
            <a:tailEnd/>
          </a:ln>
        </p:spPr>
        <p:txBody>
          <a:bodyPr lIns="92075" tIns="46038" rIns="92075" bIns="46038">
            <a:spAutoFit/>
          </a:bodyPr>
          <a:lstStyle/>
          <a:p>
            <a:pPr algn="ctr" eaLnBrk="0" hangingPunct="0"/>
            <a:r>
              <a:rPr lang="en-US" sz="900"/>
              <a:t>Legacy</a:t>
            </a:r>
          </a:p>
          <a:p>
            <a:pPr algn="ctr" eaLnBrk="0" hangingPunct="0"/>
            <a:r>
              <a:rPr lang="en-US" sz="900"/>
              <a:t>Systems</a:t>
            </a:r>
          </a:p>
        </p:txBody>
      </p:sp>
      <p:sp>
        <p:nvSpPr>
          <p:cNvPr id="18490" name="Rectangle 60"/>
          <p:cNvSpPr>
            <a:spLocks noChangeArrowheads="1"/>
          </p:cNvSpPr>
          <p:nvPr/>
        </p:nvSpPr>
        <p:spPr bwMode="auto">
          <a:xfrm>
            <a:off x="547688" y="4562475"/>
            <a:ext cx="728662" cy="3698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t>App Servers</a:t>
            </a:r>
          </a:p>
        </p:txBody>
      </p:sp>
      <p:sp>
        <p:nvSpPr>
          <p:cNvPr id="18491" name="Rectangle 61"/>
          <p:cNvSpPr>
            <a:spLocks noChangeArrowheads="1"/>
          </p:cNvSpPr>
          <p:nvPr/>
        </p:nvSpPr>
        <p:spPr bwMode="auto">
          <a:xfrm>
            <a:off x="-52388" y="2173288"/>
            <a:ext cx="809626" cy="231775"/>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t>Database</a:t>
            </a:r>
          </a:p>
        </p:txBody>
      </p:sp>
      <p:sp>
        <p:nvSpPr>
          <p:cNvPr id="18492" name="Rectangle 62"/>
          <p:cNvSpPr>
            <a:spLocks noChangeArrowheads="1"/>
          </p:cNvSpPr>
          <p:nvPr/>
        </p:nvSpPr>
        <p:spPr bwMode="auto">
          <a:xfrm>
            <a:off x="1604963" y="2590800"/>
            <a:ext cx="833437" cy="36988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t>Load Balancer</a:t>
            </a:r>
          </a:p>
        </p:txBody>
      </p:sp>
      <p:pic>
        <p:nvPicPr>
          <p:cNvPr id="18493" name="Picture 63" descr="Application"/>
          <p:cNvPicPr>
            <a:picLocks noChangeAspect="1" noChangeArrowheads="1"/>
          </p:cNvPicPr>
          <p:nvPr/>
        </p:nvPicPr>
        <p:blipFill>
          <a:blip r:embed="rId9" cstate="print"/>
          <a:srcRect/>
          <a:stretch>
            <a:fillRect/>
          </a:stretch>
        </p:blipFill>
        <p:spPr bwMode="auto">
          <a:xfrm>
            <a:off x="0" y="4029075"/>
            <a:ext cx="609600" cy="609600"/>
          </a:xfrm>
          <a:prstGeom prst="rect">
            <a:avLst/>
          </a:prstGeom>
          <a:noFill/>
          <a:ln w="9525">
            <a:noFill/>
            <a:miter lim="800000"/>
            <a:headEnd/>
            <a:tailEnd/>
          </a:ln>
        </p:spPr>
      </p:pic>
      <p:pic>
        <p:nvPicPr>
          <p:cNvPr id="18494" name="Picture 64" descr="Stirage"/>
          <p:cNvPicPr>
            <a:picLocks noChangeAspect="1" noChangeArrowheads="1"/>
          </p:cNvPicPr>
          <p:nvPr/>
        </p:nvPicPr>
        <p:blipFill>
          <a:blip r:embed="rId10" cstate="print"/>
          <a:srcRect/>
          <a:stretch>
            <a:fillRect/>
          </a:stretch>
        </p:blipFill>
        <p:spPr bwMode="auto">
          <a:xfrm>
            <a:off x="4724400" y="2744788"/>
            <a:ext cx="838200" cy="533400"/>
          </a:xfrm>
          <a:prstGeom prst="rect">
            <a:avLst/>
          </a:prstGeom>
          <a:noFill/>
          <a:ln w="9525">
            <a:noFill/>
            <a:miter lim="800000"/>
            <a:headEnd/>
            <a:tailEnd/>
          </a:ln>
        </p:spPr>
      </p:pic>
      <p:pic>
        <p:nvPicPr>
          <p:cNvPr id="18495" name="Picture 65" descr="Stirage"/>
          <p:cNvPicPr>
            <a:picLocks noChangeAspect="1" noChangeArrowheads="1"/>
          </p:cNvPicPr>
          <p:nvPr/>
        </p:nvPicPr>
        <p:blipFill>
          <a:blip r:embed="rId10" cstate="print"/>
          <a:srcRect/>
          <a:stretch>
            <a:fillRect/>
          </a:stretch>
        </p:blipFill>
        <p:spPr bwMode="auto">
          <a:xfrm>
            <a:off x="4648200" y="3722688"/>
            <a:ext cx="838200" cy="533400"/>
          </a:xfrm>
          <a:prstGeom prst="rect">
            <a:avLst/>
          </a:prstGeom>
          <a:noFill/>
          <a:ln w="9525">
            <a:noFill/>
            <a:miter lim="800000"/>
            <a:headEnd/>
            <a:tailEnd/>
          </a:ln>
        </p:spPr>
      </p:pic>
      <p:pic>
        <p:nvPicPr>
          <p:cNvPr id="18496" name="Picture 66" descr="Akamai_Server"/>
          <p:cNvPicPr>
            <a:picLocks noChangeAspect="1" noChangeArrowheads="1"/>
          </p:cNvPicPr>
          <p:nvPr/>
        </p:nvPicPr>
        <p:blipFill>
          <a:blip r:embed="rId11" cstate="print"/>
          <a:srcRect/>
          <a:stretch>
            <a:fillRect/>
          </a:stretch>
        </p:blipFill>
        <p:spPr bwMode="auto">
          <a:xfrm>
            <a:off x="3810000" y="3127375"/>
            <a:ext cx="914400" cy="782638"/>
          </a:xfrm>
          <a:prstGeom prst="rect">
            <a:avLst/>
          </a:prstGeom>
          <a:noFill/>
          <a:ln w="9525">
            <a:noFill/>
            <a:miter lim="800000"/>
            <a:headEnd/>
            <a:tailEnd/>
          </a:ln>
        </p:spPr>
      </p:pic>
      <p:pic>
        <p:nvPicPr>
          <p:cNvPr id="18497" name="Picture 67" descr="Akamai_Server"/>
          <p:cNvPicPr>
            <a:picLocks noChangeAspect="1" noChangeArrowheads="1"/>
          </p:cNvPicPr>
          <p:nvPr/>
        </p:nvPicPr>
        <p:blipFill>
          <a:blip r:embed="rId11" cstate="print"/>
          <a:srcRect/>
          <a:stretch>
            <a:fillRect/>
          </a:stretch>
        </p:blipFill>
        <p:spPr bwMode="auto">
          <a:xfrm>
            <a:off x="3505200" y="2859088"/>
            <a:ext cx="914400" cy="782637"/>
          </a:xfrm>
          <a:prstGeom prst="rect">
            <a:avLst/>
          </a:prstGeom>
          <a:noFill/>
          <a:ln w="9525">
            <a:noFill/>
            <a:miter lim="800000"/>
            <a:headEnd/>
            <a:tailEnd/>
          </a:ln>
        </p:spPr>
      </p:pic>
      <p:pic>
        <p:nvPicPr>
          <p:cNvPr id="18498" name="Picture 68" descr="Akamai_Server"/>
          <p:cNvPicPr>
            <a:picLocks noChangeAspect="1" noChangeArrowheads="1"/>
          </p:cNvPicPr>
          <p:nvPr/>
        </p:nvPicPr>
        <p:blipFill>
          <a:blip r:embed="rId11" cstate="print"/>
          <a:srcRect/>
          <a:stretch>
            <a:fillRect/>
          </a:stretch>
        </p:blipFill>
        <p:spPr bwMode="auto">
          <a:xfrm>
            <a:off x="6070600" y="4040188"/>
            <a:ext cx="914400" cy="782637"/>
          </a:xfrm>
          <a:prstGeom prst="rect">
            <a:avLst/>
          </a:prstGeom>
          <a:noFill/>
          <a:ln w="9525">
            <a:noFill/>
            <a:miter lim="800000"/>
            <a:headEnd/>
            <a:tailEnd/>
          </a:ln>
        </p:spPr>
      </p:pic>
      <p:pic>
        <p:nvPicPr>
          <p:cNvPr id="18499" name="Picture 69" descr="Akamai_Server"/>
          <p:cNvPicPr>
            <a:picLocks noChangeAspect="1" noChangeArrowheads="1"/>
          </p:cNvPicPr>
          <p:nvPr/>
        </p:nvPicPr>
        <p:blipFill>
          <a:blip r:embed="rId11" cstate="print"/>
          <a:srcRect/>
          <a:stretch>
            <a:fillRect/>
          </a:stretch>
        </p:blipFill>
        <p:spPr bwMode="auto">
          <a:xfrm>
            <a:off x="7035800" y="3816350"/>
            <a:ext cx="914400" cy="782638"/>
          </a:xfrm>
          <a:prstGeom prst="rect">
            <a:avLst/>
          </a:prstGeom>
          <a:noFill/>
          <a:ln w="9525">
            <a:noFill/>
            <a:miter lim="800000"/>
            <a:headEnd/>
            <a:tailEnd/>
          </a:ln>
        </p:spPr>
      </p:pic>
      <p:pic>
        <p:nvPicPr>
          <p:cNvPr id="18500" name="Picture 70" descr="Akamai_Server"/>
          <p:cNvPicPr>
            <a:picLocks noChangeAspect="1" noChangeArrowheads="1"/>
          </p:cNvPicPr>
          <p:nvPr/>
        </p:nvPicPr>
        <p:blipFill>
          <a:blip r:embed="rId11" cstate="print"/>
          <a:srcRect/>
          <a:stretch>
            <a:fillRect/>
          </a:stretch>
        </p:blipFill>
        <p:spPr bwMode="auto">
          <a:xfrm>
            <a:off x="7583488" y="3133725"/>
            <a:ext cx="914400" cy="782638"/>
          </a:xfrm>
          <a:prstGeom prst="rect">
            <a:avLst/>
          </a:prstGeom>
          <a:noFill/>
          <a:ln w="9525">
            <a:noFill/>
            <a:miter lim="800000"/>
            <a:headEnd/>
            <a:tailEnd/>
          </a:ln>
        </p:spPr>
      </p:pic>
      <p:pic>
        <p:nvPicPr>
          <p:cNvPr id="18501" name="Picture 71" descr="Akamai_Server"/>
          <p:cNvPicPr>
            <a:picLocks noChangeAspect="1" noChangeArrowheads="1"/>
          </p:cNvPicPr>
          <p:nvPr/>
        </p:nvPicPr>
        <p:blipFill>
          <a:blip r:embed="rId11" cstate="print"/>
          <a:srcRect/>
          <a:stretch>
            <a:fillRect/>
          </a:stretch>
        </p:blipFill>
        <p:spPr bwMode="auto">
          <a:xfrm>
            <a:off x="6096000" y="2355850"/>
            <a:ext cx="914400" cy="782638"/>
          </a:xfrm>
          <a:prstGeom prst="rect">
            <a:avLst/>
          </a:prstGeom>
          <a:noFill/>
          <a:ln w="9525">
            <a:noFill/>
            <a:miter lim="800000"/>
            <a:headEnd/>
            <a:tailEnd/>
          </a:ln>
        </p:spPr>
      </p:pic>
      <p:pic>
        <p:nvPicPr>
          <p:cNvPr id="18502" name="Picture 72" descr="Akamai_Server"/>
          <p:cNvPicPr>
            <a:picLocks noChangeAspect="1" noChangeArrowheads="1"/>
          </p:cNvPicPr>
          <p:nvPr/>
        </p:nvPicPr>
        <p:blipFill>
          <a:blip r:embed="rId11" cstate="print"/>
          <a:srcRect/>
          <a:stretch>
            <a:fillRect/>
          </a:stretch>
        </p:blipFill>
        <p:spPr bwMode="auto">
          <a:xfrm>
            <a:off x="5486400" y="2071688"/>
            <a:ext cx="914400" cy="782637"/>
          </a:xfrm>
          <a:prstGeom prst="rect">
            <a:avLst/>
          </a:prstGeom>
          <a:noFill/>
          <a:ln w="9525">
            <a:noFill/>
            <a:miter lim="800000"/>
            <a:headEnd/>
            <a:tailEnd/>
          </a:ln>
        </p:spPr>
      </p:pic>
      <p:pic>
        <p:nvPicPr>
          <p:cNvPr id="18503" name="Picture 73" descr="Akamai_Server"/>
          <p:cNvPicPr>
            <a:picLocks noChangeAspect="1" noChangeArrowheads="1"/>
          </p:cNvPicPr>
          <p:nvPr/>
        </p:nvPicPr>
        <p:blipFill>
          <a:blip r:embed="rId11" cstate="print"/>
          <a:srcRect/>
          <a:stretch>
            <a:fillRect/>
          </a:stretch>
        </p:blipFill>
        <p:spPr bwMode="auto">
          <a:xfrm>
            <a:off x="6735763" y="2109788"/>
            <a:ext cx="914400" cy="782637"/>
          </a:xfrm>
          <a:prstGeom prst="rect">
            <a:avLst/>
          </a:prstGeom>
          <a:noFill/>
          <a:ln w="9525">
            <a:noFill/>
            <a:miter lim="800000"/>
            <a:headEnd/>
            <a:tailEnd/>
          </a:ln>
        </p:spPr>
      </p:pic>
      <p:pic>
        <p:nvPicPr>
          <p:cNvPr id="18504" name="Picture 74" descr="Akamai_Server"/>
          <p:cNvPicPr>
            <a:picLocks noChangeAspect="1" noChangeArrowheads="1"/>
          </p:cNvPicPr>
          <p:nvPr/>
        </p:nvPicPr>
        <p:blipFill>
          <a:blip r:embed="rId11" cstate="print"/>
          <a:srcRect/>
          <a:stretch>
            <a:fillRect/>
          </a:stretch>
        </p:blipFill>
        <p:spPr bwMode="auto">
          <a:xfrm>
            <a:off x="7551738" y="2365375"/>
            <a:ext cx="914400" cy="782638"/>
          </a:xfrm>
          <a:prstGeom prst="rect">
            <a:avLst/>
          </a:prstGeom>
          <a:noFill/>
          <a:ln w="9525">
            <a:noFill/>
            <a:miter lim="800000"/>
            <a:headEnd/>
            <a:tailEnd/>
          </a:ln>
        </p:spPr>
      </p:pic>
      <p:pic>
        <p:nvPicPr>
          <p:cNvPr id="18505" name="Picture 75" descr="gray_server"/>
          <p:cNvPicPr>
            <a:picLocks noChangeAspect="1" noChangeArrowheads="1"/>
          </p:cNvPicPr>
          <p:nvPr/>
        </p:nvPicPr>
        <p:blipFill>
          <a:blip r:embed="rId5" cstate="print"/>
          <a:srcRect/>
          <a:stretch>
            <a:fillRect/>
          </a:stretch>
        </p:blipFill>
        <p:spPr bwMode="auto">
          <a:xfrm>
            <a:off x="1600200" y="5056188"/>
            <a:ext cx="838200" cy="714375"/>
          </a:xfrm>
          <a:prstGeom prst="rect">
            <a:avLst/>
          </a:prstGeom>
          <a:noFill/>
          <a:ln w="9525">
            <a:noFill/>
            <a:miter lim="800000"/>
            <a:headEnd/>
            <a:tailEnd/>
          </a:ln>
        </p:spPr>
      </p:pic>
      <p:pic>
        <p:nvPicPr>
          <p:cNvPr id="18506" name="Picture 76" descr="gray_server"/>
          <p:cNvPicPr>
            <a:picLocks noChangeAspect="1" noChangeArrowheads="1"/>
          </p:cNvPicPr>
          <p:nvPr/>
        </p:nvPicPr>
        <p:blipFill>
          <a:blip r:embed="rId6" cstate="print">
            <a:lum bright="-12000"/>
          </a:blip>
          <a:srcRect/>
          <a:stretch>
            <a:fillRect/>
          </a:stretch>
        </p:blipFill>
        <p:spPr bwMode="auto">
          <a:xfrm>
            <a:off x="1295400" y="5208588"/>
            <a:ext cx="914400" cy="582612"/>
          </a:xfrm>
          <a:prstGeom prst="rect">
            <a:avLst/>
          </a:prstGeom>
          <a:noFill/>
          <a:ln w="9525">
            <a:noFill/>
            <a:miter lim="800000"/>
            <a:headEnd/>
            <a:tailEnd/>
          </a:ln>
        </p:spPr>
      </p:pic>
      <p:sp>
        <p:nvSpPr>
          <p:cNvPr id="18507" name="Text Box 77"/>
          <p:cNvSpPr txBox="1">
            <a:spLocks noChangeArrowheads="1"/>
          </p:cNvSpPr>
          <p:nvPr/>
        </p:nvSpPr>
        <p:spPr bwMode="auto">
          <a:xfrm>
            <a:off x="7440613" y="4357688"/>
            <a:ext cx="1162050" cy="244475"/>
          </a:xfrm>
          <a:prstGeom prst="rect">
            <a:avLst/>
          </a:prstGeom>
          <a:noFill/>
          <a:ln w="9525">
            <a:noFill/>
            <a:miter lim="800000"/>
            <a:headEnd/>
            <a:tailEnd/>
          </a:ln>
        </p:spPr>
        <p:txBody>
          <a:bodyPr wrap="none">
            <a:spAutoFit/>
          </a:bodyPr>
          <a:lstStyle/>
          <a:p>
            <a:pPr algn="ctr"/>
            <a:r>
              <a:rPr lang="en-US" sz="1000">
                <a:solidFill>
                  <a:schemeClr val="accent2"/>
                </a:solidFill>
              </a:rPr>
              <a:t> Edge Servers</a:t>
            </a:r>
          </a:p>
        </p:txBody>
      </p:sp>
      <p:pic>
        <p:nvPicPr>
          <p:cNvPr id="18508" name="Picture 78" descr="Akamai_Server"/>
          <p:cNvPicPr>
            <a:picLocks noChangeAspect="1" noChangeArrowheads="1"/>
          </p:cNvPicPr>
          <p:nvPr/>
        </p:nvPicPr>
        <p:blipFill>
          <a:blip r:embed="rId11" cstate="print"/>
          <a:srcRect/>
          <a:stretch>
            <a:fillRect/>
          </a:stretch>
        </p:blipFill>
        <p:spPr bwMode="auto">
          <a:xfrm>
            <a:off x="5232400" y="4052888"/>
            <a:ext cx="914400" cy="782637"/>
          </a:xfrm>
          <a:prstGeom prst="rect">
            <a:avLst/>
          </a:prstGeom>
          <a:noFill/>
          <a:ln w="9525">
            <a:noFill/>
            <a:miter lim="800000"/>
            <a:headEnd/>
            <a:tailEnd/>
          </a:ln>
        </p:spPr>
      </p:pic>
      <p:sp>
        <p:nvSpPr>
          <p:cNvPr id="18509" name="Rectangle 79"/>
          <p:cNvSpPr>
            <a:spLocks noChangeArrowheads="1"/>
          </p:cNvSpPr>
          <p:nvPr/>
        </p:nvSpPr>
        <p:spPr bwMode="auto">
          <a:xfrm>
            <a:off x="1614488" y="1516063"/>
            <a:ext cx="693737" cy="369887"/>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t>Web Servers</a:t>
            </a:r>
          </a:p>
        </p:txBody>
      </p:sp>
      <p:sp>
        <p:nvSpPr>
          <p:cNvPr id="18510" name="Rectangle 80"/>
          <p:cNvSpPr>
            <a:spLocks noChangeArrowheads="1"/>
          </p:cNvSpPr>
          <p:nvPr/>
        </p:nvSpPr>
        <p:spPr bwMode="auto">
          <a:xfrm>
            <a:off x="2162175" y="1943100"/>
            <a:ext cx="833438" cy="439738"/>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a:t>Fire</a:t>
            </a:r>
          </a:p>
          <a:p>
            <a:pPr algn="ctr" eaLnBrk="0" hangingPunct="0">
              <a:spcBef>
                <a:spcPct val="50000"/>
              </a:spcBef>
            </a:pPr>
            <a:r>
              <a:rPr lang="en-US" sz="900"/>
              <a:t>Wall</a:t>
            </a:r>
          </a:p>
        </p:txBody>
      </p:sp>
      <p:sp>
        <p:nvSpPr>
          <p:cNvPr id="18511" name="Text Box 81"/>
          <p:cNvSpPr txBox="1">
            <a:spLocks noChangeArrowheads="1"/>
          </p:cNvSpPr>
          <p:nvPr/>
        </p:nvSpPr>
        <p:spPr bwMode="auto">
          <a:xfrm>
            <a:off x="4395788" y="2058988"/>
            <a:ext cx="1162050" cy="244475"/>
          </a:xfrm>
          <a:prstGeom prst="rect">
            <a:avLst/>
          </a:prstGeom>
          <a:noFill/>
          <a:ln w="9525">
            <a:noFill/>
            <a:miter lim="800000"/>
            <a:headEnd/>
            <a:tailEnd/>
          </a:ln>
        </p:spPr>
        <p:txBody>
          <a:bodyPr wrap="none">
            <a:spAutoFit/>
          </a:bodyPr>
          <a:lstStyle/>
          <a:p>
            <a:pPr algn="ctr"/>
            <a:r>
              <a:rPr lang="en-US" sz="1000">
                <a:solidFill>
                  <a:schemeClr val="accent2"/>
                </a:solidFill>
              </a:rPr>
              <a:t> Edge Servers</a:t>
            </a:r>
          </a:p>
        </p:txBody>
      </p:sp>
      <p:sp>
        <p:nvSpPr>
          <p:cNvPr id="18512" name="Text Box 82"/>
          <p:cNvSpPr txBox="1">
            <a:spLocks noChangeArrowheads="1"/>
          </p:cNvSpPr>
          <p:nvPr/>
        </p:nvSpPr>
        <p:spPr bwMode="auto">
          <a:xfrm>
            <a:off x="33338" y="1017588"/>
            <a:ext cx="1665287" cy="369887"/>
          </a:xfrm>
          <a:prstGeom prst="rect">
            <a:avLst/>
          </a:prstGeom>
          <a:noFill/>
          <a:ln w="9525">
            <a:noFill/>
            <a:miter lim="800000"/>
            <a:headEnd/>
            <a:tailEnd/>
          </a:ln>
        </p:spPr>
        <p:txBody>
          <a:bodyPr wrap="none">
            <a:spAutoFit/>
          </a:bodyPr>
          <a:lstStyle/>
          <a:p>
            <a:r>
              <a:rPr lang="en-US" sz="1800"/>
              <a:t> Data Center</a:t>
            </a:r>
          </a:p>
        </p:txBody>
      </p:sp>
      <p:grpSp>
        <p:nvGrpSpPr>
          <p:cNvPr id="3" name="Group 83"/>
          <p:cNvGrpSpPr>
            <a:grpSpLocks noChangeAspect="1"/>
          </p:cNvGrpSpPr>
          <p:nvPr/>
        </p:nvGrpSpPr>
        <p:grpSpPr bwMode="auto">
          <a:xfrm>
            <a:off x="4732338" y="4830763"/>
            <a:ext cx="601662" cy="552450"/>
            <a:chOff x="542" y="3306"/>
            <a:chExt cx="893" cy="760"/>
          </a:xfrm>
        </p:grpSpPr>
        <p:pic>
          <p:nvPicPr>
            <p:cNvPr id="18662" name="Picture 84"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63" name="Picture 85"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4" name="Group 86"/>
          <p:cNvGrpSpPr>
            <a:grpSpLocks noChangeAspect="1"/>
          </p:cNvGrpSpPr>
          <p:nvPr/>
        </p:nvGrpSpPr>
        <p:grpSpPr bwMode="auto">
          <a:xfrm>
            <a:off x="5208588" y="5021263"/>
            <a:ext cx="601662" cy="552450"/>
            <a:chOff x="542" y="3306"/>
            <a:chExt cx="893" cy="760"/>
          </a:xfrm>
        </p:grpSpPr>
        <p:pic>
          <p:nvPicPr>
            <p:cNvPr id="18660" name="Picture 87"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61" name="Picture 88"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5" name="Group 89"/>
          <p:cNvGrpSpPr>
            <a:grpSpLocks noChangeAspect="1"/>
          </p:cNvGrpSpPr>
          <p:nvPr/>
        </p:nvGrpSpPr>
        <p:grpSpPr bwMode="auto">
          <a:xfrm>
            <a:off x="5761038" y="4792663"/>
            <a:ext cx="601662" cy="552450"/>
            <a:chOff x="542" y="3306"/>
            <a:chExt cx="893" cy="760"/>
          </a:xfrm>
        </p:grpSpPr>
        <p:pic>
          <p:nvPicPr>
            <p:cNvPr id="18658" name="Picture 90"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59" name="Picture 91"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6" name="Group 92"/>
          <p:cNvGrpSpPr>
            <a:grpSpLocks noChangeAspect="1"/>
          </p:cNvGrpSpPr>
          <p:nvPr/>
        </p:nvGrpSpPr>
        <p:grpSpPr bwMode="auto">
          <a:xfrm>
            <a:off x="6103938" y="5126038"/>
            <a:ext cx="601662" cy="552450"/>
            <a:chOff x="542" y="3306"/>
            <a:chExt cx="893" cy="760"/>
          </a:xfrm>
        </p:grpSpPr>
        <p:pic>
          <p:nvPicPr>
            <p:cNvPr id="18656" name="Picture 93"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57" name="Picture 94"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7" name="Group 95"/>
          <p:cNvGrpSpPr>
            <a:grpSpLocks noChangeAspect="1"/>
          </p:cNvGrpSpPr>
          <p:nvPr/>
        </p:nvGrpSpPr>
        <p:grpSpPr bwMode="auto">
          <a:xfrm>
            <a:off x="6427788" y="4802188"/>
            <a:ext cx="601662" cy="552450"/>
            <a:chOff x="542" y="3306"/>
            <a:chExt cx="893" cy="760"/>
          </a:xfrm>
        </p:grpSpPr>
        <p:pic>
          <p:nvPicPr>
            <p:cNvPr id="18654" name="Picture 96"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55" name="Picture 97"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8" name="Group 98"/>
          <p:cNvGrpSpPr>
            <a:grpSpLocks noChangeAspect="1"/>
          </p:cNvGrpSpPr>
          <p:nvPr/>
        </p:nvGrpSpPr>
        <p:grpSpPr bwMode="auto">
          <a:xfrm>
            <a:off x="7656513" y="1668463"/>
            <a:ext cx="601662" cy="552450"/>
            <a:chOff x="542" y="3306"/>
            <a:chExt cx="893" cy="760"/>
          </a:xfrm>
        </p:grpSpPr>
        <p:pic>
          <p:nvPicPr>
            <p:cNvPr id="18652" name="Picture 99"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53" name="Picture 100"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9" name="Group 101"/>
          <p:cNvGrpSpPr>
            <a:grpSpLocks noChangeAspect="1"/>
          </p:cNvGrpSpPr>
          <p:nvPr/>
        </p:nvGrpSpPr>
        <p:grpSpPr bwMode="auto">
          <a:xfrm>
            <a:off x="6980238" y="1468438"/>
            <a:ext cx="601662" cy="552450"/>
            <a:chOff x="542" y="3306"/>
            <a:chExt cx="893" cy="760"/>
          </a:xfrm>
        </p:grpSpPr>
        <p:pic>
          <p:nvPicPr>
            <p:cNvPr id="18650" name="Picture 102"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51" name="Picture 103"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10" name="Group 104"/>
          <p:cNvGrpSpPr>
            <a:grpSpLocks noChangeAspect="1"/>
          </p:cNvGrpSpPr>
          <p:nvPr/>
        </p:nvGrpSpPr>
        <p:grpSpPr bwMode="auto">
          <a:xfrm>
            <a:off x="6484938" y="1382713"/>
            <a:ext cx="601662" cy="552450"/>
            <a:chOff x="542" y="3306"/>
            <a:chExt cx="893" cy="760"/>
          </a:xfrm>
        </p:grpSpPr>
        <p:pic>
          <p:nvPicPr>
            <p:cNvPr id="18648" name="Picture 105"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49" name="Picture 106"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11" name="Group 107"/>
          <p:cNvGrpSpPr>
            <a:grpSpLocks noChangeAspect="1"/>
          </p:cNvGrpSpPr>
          <p:nvPr/>
        </p:nvGrpSpPr>
        <p:grpSpPr bwMode="auto">
          <a:xfrm>
            <a:off x="6142038" y="1706563"/>
            <a:ext cx="601662" cy="552450"/>
            <a:chOff x="542" y="3306"/>
            <a:chExt cx="893" cy="760"/>
          </a:xfrm>
        </p:grpSpPr>
        <p:pic>
          <p:nvPicPr>
            <p:cNvPr id="18646" name="Picture 108"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47" name="Picture 109"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12" name="Group 110"/>
          <p:cNvGrpSpPr>
            <a:grpSpLocks noChangeAspect="1"/>
          </p:cNvGrpSpPr>
          <p:nvPr/>
        </p:nvGrpSpPr>
        <p:grpSpPr bwMode="auto">
          <a:xfrm>
            <a:off x="5561013" y="1363663"/>
            <a:ext cx="601662" cy="552450"/>
            <a:chOff x="542" y="3306"/>
            <a:chExt cx="893" cy="760"/>
          </a:xfrm>
        </p:grpSpPr>
        <p:pic>
          <p:nvPicPr>
            <p:cNvPr id="18644" name="Picture 111"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45" name="Picture 112"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13" name="Group 113"/>
          <p:cNvGrpSpPr>
            <a:grpSpLocks noChangeAspect="1"/>
          </p:cNvGrpSpPr>
          <p:nvPr/>
        </p:nvGrpSpPr>
        <p:grpSpPr bwMode="auto">
          <a:xfrm>
            <a:off x="4970463" y="1525588"/>
            <a:ext cx="601662" cy="552450"/>
            <a:chOff x="542" y="3306"/>
            <a:chExt cx="893" cy="760"/>
          </a:xfrm>
        </p:grpSpPr>
        <p:pic>
          <p:nvPicPr>
            <p:cNvPr id="18642" name="Picture 114"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43" name="Picture 115"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14" name="Group 116"/>
          <p:cNvGrpSpPr>
            <a:grpSpLocks noChangeAspect="1"/>
          </p:cNvGrpSpPr>
          <p:nvPr/>
        </p:nvGrpSpPr>
        <p:grpSpPr bwMode="auto">
          <a:xfrm>
            <a:off x="7989888" y="4611688"/>
            <a:ext cx="601662" cy="552450"/>
            <a:chOff x="542" y="3306"/>
            <a:chExt cx="893" cy="760"/>
          </a:xfrm>
        </p:grpSpPr>
        <p:pic>
          <p:nvPicPr>
            <p:cNvPr id="18640" name="Picture 117"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41" name="Picture 118"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15" name="Group 119"/>
          <p:cNvGrpSpPr>
            <a:grpSpLocks noChangeAspect="1"/>
          </p:cNvGrpSpPr>
          <p:nvPr/>
        </p:nvGrpSpPr>
        <p:grpSpPr bwMode="auto">
          <a:xfrm>
            <a:off x="8399463" y="2849563"/>
            <a:ext cx="601662" cy="552450"/>
            <a:chOff x="542" y="3306"/>
            <a:chExt cx="893" cy="760"/>
          </a:xfrm>
        </p:grpSpPr>
        <p:pic>
          <p:nvPicPr>
            <p:cNvPr id="18638" name="Picture 120"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39" name="Picture 121"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16" name="Group 122"/>
          <p:cNvGrpSpPr>
            <a:grpSpLocks noChangeAspect="1"/>
          </p:cNvGrpSpPr>
          <p:nvPr/>
        </p:nvGrpSpPr>
        <p:grpSpPr bwMode="auto">
          <a:xfrm>
            <a:off x="8542338" y="3316288"/>
            <a:ext cx="601662" cy="552450"/>
            <a:chOff x="542" y="3306"/>
            <a:chExt cx="893" cy="760"/>
          </a:xfrm>
        </p:grpSpPr>
        <p:pic>
          <p:nvPicPr>
            <p:cNvPr id="18636" name="Picture 123"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37" name="Picture 124"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grpSp>
        <p:nvGrpSpPr>
          <p:cNvPr id="17" name="Group 125"/>
          <p:cNvGrpSpPr>
            <a:grpSpLocks noChangeAspect="1"/>
          </p:cNvGrpSpPr>
          <p:nvPr/>
        </p:nvGrpSpPr>
        <p:grpSpPr bwMode="auto">
          <a:xfrm>
            <a:off x="8542338" y="3859213"/>
            <a:ext cx="601662" cy="552450"/>
            <a:chOff x="542" y="3306"/>
            <a:chExt cx="893" cy="760"/>
          </a:xfrm>
        </p:grpSpPr>
        <p:pic>
          <p:nvPicPr>
            <p:cNvPr id="18634" name="Picture 126" descr="screen_page"/>
            <p:cNvPicPr>
              <a:picLocks noChangeAspect="1" noChangeArrowheads="1"/>
            </p:cNvPicPr>
            <p:nvPr/>
          </p:nvPicPr>
          <p:blipFill>
            <a:blip r:embed="rId12" cstate="print"/>
            <a:srcRect/>
            <a:stretch>
              <a:fillRect/>
            </a:stretch>
          </p:blipFill>
          <p:spPr bwMode="auto">
            <a:xfrm>
              <a:off x="542" y="3306"/>
              <a:ext cx="735" cy="673"/>
            </a:xfrm>
            <a:prstGeom prst="rect">
              <a:avLst/>
            </a:prstGeom>
            <a:noFill/>
            <a:ln w="9525">
              <a:noFill/>
              <a:miter lim="800000"/>
              <a:headEnd/>
              <a:tailEnd/>
            </a:ln>
          </p:spPr>
        </p:pic>
        <p:pic>
          <p:nvPicPr>
            <p:cNvPr id="18635" name="Picture 127" descr="3"/>
            <p:cNvPicPr>
              <a:picLocks noChangeAspect="1" noChangeArrowheads="1"/>
            </p:cNvPicPr>
            <p:nvPr/>
          </p:nvPicPr>
          <p:blipFill>
            <a:blip r:embed="rId13" cstate="print"/>
            <a:srcRect/>
            <a:stretch>
              <a:fillRect/>
            </a:stretch>
          </p:blipFill>
          <p:spPr bwMode="auto">
            <a:xfrm>
              <a:off x="731" y="3442"/>
              <a:ext cx="704" cy="624"/>
            </a:xfrm>
            <a:prstGeom prst="rect">
              <a:avLst/>
            </a:prstGeom>
            <a:noFill/>
            <a:ln w="9525">
              <a:noFill/>
              <a:miter lim="800000"/>
              <a:headEnd/>
              <a:tailEnd/>
            </a:ln>
          </p:spPr>
        </p:pic>
      </p:grpSp>
      <p:sp>
        <p:nvSpPr>
          <p:cNvPr id="18528" name="Line 128"/>
          <p:cNvSpPr>
            <a:spLocks noChangeShapeType="1"/>
          </p:cNvSpPr>
          <p:nvPr/>
        </p:nvSpPr>
        <p:spPr bwMode="auto">
          <a:xfrm flipV="1">
            <a:off x="2293938" y="3265488"/>
            <a:ext cx="1233487" cy="14287"/>
          </a:xfrm>
          <a:prstGeom prst="line">
            <a:avLst/>
          </a:prstGeom>
          <a:noFill/>
          <a:ln w="38100">
            <a:solidFill>
              <a:srgbClr val="FFFFFF"/>
            </a:solidFill>
            <a:round/>
            <a:headEnd type="triangle" w="med" len="med"/>
            <a:tailEnd type="triangle" w="med" len="med"/>
          </a:ln>
        </p:spPr>
        <p:txBody>
          <a:bodyPr/>
          <a:lstStyle/>
          <a:p>
            <a:endParaRPr lang="en-US"/>
          </a:p>
        </p:txBody>
      </p:sp>
      <p:sp>
        <p:nvSpPr>
          <p:cNvPr id="18529" name="Line 129"/>
          <p:cNvSpPr>
            <a:spLocks noChangeShapeType="1"/>
          </p:cNvSpPr>
          <p:nvPr/>
        </p:nvSpPr>
        <p:spPr bwMode="auto">
          <a:xfrm flipV="1">
            <a:off x="2162175" y="3948113"/>
            <a:ext cx="1944688" cy="1306512"/>
          </a:xfrm>
          <a:prstGeom prst="line">
            <a:avLst/>
          </a:prstGeom>
          <a:noFill/>
          <a:ln w="38100">
            <a:solidFill>
              <a:srgbClr val="FFFFFF"/>
            </a:solidFill>
            <a:round/>
            <a:headEnd type="triangle" w="med" len="med"/>
            <a:tailEnd type="triangle" w="med" len="med"/>
          </a:ln>
        </p:spPr>
        <p:txBody>
          <a:bodyPr/>
          <a:lstStyle/>
          <a:p>
            <a:endParaRPr lang="en-US"/>
          </a:p>
        </p:txBody>
      </p:sp>
      <p:sp>
        <p:nvSpPr>
          <p:cNvPr id="18530" name="Line 130"/>
          <p:cNvSpPr>
            <a:spLocks noChangeShapeType="1"/>
          </p:cNvSpPr>
          <p:nvPr/>
        </p:nvSpPr>
        <p:spPr bwMode="auto">
          <a:xfrm>
            <a:off x="4191000" y="3824288"/>
            <a:ext cx="457200" cy="228600"/>
          </a:xfrm>
          <a:prstGeom prst="line">
            <a:avLst/>
          </a:prstGeom>
          <a:noFill/>
          <a:ln w="38100">
            <a:solidFill>
              <a:srgbClr val="6497C2"/>
            </a:solidFill>
            <a:round/>
            <a:headEnd type="triangle" w="med" len="sm"/>
            <a:tailEnd type="triangle" w="med" len="sm"/>
          </a:ln>
        </p:spPr>
        <p:txBody>
          <a:bodyPr/>
          <a:lstStyle/>
          <a:p>
            <a:endParaRPr lang="en-US"/>
          </a:p>
        </p:txBody>
      </p:sp>
      <p:sp>
        <p:nvSpPr>
          <p:cNvPr id="18531" name="Line 131"/>
          <p:cNvSpPr>
            <a:spLocks noChangeShapeType="1"/>
          </p:cNvSpPr>
          <p:nvPr/>
        </p:nvSpPr>
        <p:spPr bwMode="auto">
          <a:xfrm flipV="1">
            <a:off x="4114800" y="3062288"/>
            <a:ext cx="533400" cy="228600"/>
          </a:xfrm>
          <a:prstGeom prst="line">
            <a:avLst/>
          </a:prstGeom>
          <a:noFill/>
          <a:ln w="38100">
            <a:solidFill>
              <a:srgbClr val="6497C2"/>
            </a:solidFill>
            <a:round/>
            <a:headEnd type="triangle" w="med" len="sm"/>
            <a:tailEnd type="triangle" w="med" len="sm"/>
          </a:ln>
        </p:spPr>
        <p:txBody>
          <a:bodyPr/>
          <a:lstStyle/>
          <a:p>
            <a:endParaRPr lang="en-US"/>
          </a:p>
        </p:txBody>
      </p:sp>
      <p:grpSp>
        <p:nvGrpSpPr>
          <p:cNvPr id="18" name="Group 132"/>
          <p:cNvGrpSpPr>
            <a:grpSpLocks/>
          </p:cNvGrpSpPr>
          <p:nvPr/>
        </p:nvGrpSpPr>
        <p:grpSpPr bwMode="auto">
          <a:xfrm>
            <a:off x="6934200" y="4897438"/>
            <a:ext cx="914400" cy="836612"/>
            <a:chOff x="288" y="2880"/>
            <a:chExt cx="816" cy="746"/>
          </a:xfrm>
        </p:grpSpPr>
        <p:grpSp>
          <p:nvGrpSpPr>
            <p:cNvPr id="19" name="Group 133"/>
            <p:cNvGrpSpPr>
              <a:grpSpLocks/>
            </p:cNvGrpSpPr>
            <p:nvPr/>
          </p:nvGrpSpPr>
          <p:grpSpPr bwMode="auto">
            <a:xfrm>
              <a:off x="288" y="2880"/>
              <a:ext cx="816" cy="746"/>
              <a:chOff x="1728" y="1968"/>
              <a:chExt cx="816" cy="746"/>
            </a:xfrm>
          </p:grpSpPr>
          <p:pic>
            <p:nvPicPr>
              <p:cNvPr id="18632" name="Picture 134" descr="screen_blank"/>
              <p:cNvPicPr>
                <a:picLocks noChangeAspect="1" noChangeArrowheads="1"/>
              </p:cNvPicPr>
              <p:nvPr/>
            </p:nvPicPr>
            <p:blipFill>
              <a:blip r:embed="rId14" cstate="print"/>
              <a:srcRect/>
              <a:stretch>
                <a:fillRect/>
              </a:stretch>
            </p:blipFill>
            <p:spPr bwMode="auto">
              <a:xfrm>
                <a:off x="1728" y="1968"/>
                <a:ext cx="816" cy="746"/>
              </a:xfrm>
              <a:prstGeom prst="rect">
                <a:avLst/>
              </a:prstGeom>
              <a:noFill/>
              <a:ln w="9525">
                <a:noFill/>
                <a:miter lim="800000"/>
                <a:headEnd/>
                <a:tailEnd/>
              </a:ln>
            </p:spPr>
          </p:pic>
          <p:pic>
            <p:nvPicPr>
              <p:cNvPr id="18633" name="Picture 135" descr="10"/>
              <p:cNvPicPr>
                <a:picLocks noChangeArrowheads="1"/>
              </p:cNvPicPr>
              <p:nvPr/>
            </p:nvPicPr>
            <p:blipFill>
              <a:blip r:embed="rId15" cstate="print"/>
              <a:srcRect/>
              <a:stretch>
                <a:fillRect/>
              </a:stretch>
            </p:blipFill>
            <p:spPr bwMode="auto">
              <a:xfrm>
                <a:off x="1796" y="2044"/>
                <a:ext cx="403" cy="507"/>
              </a:xfrm>
              <a:prstGeom prst="rect">
                <a:avLst/>
              </a:prstGeom>
              <a:noFill/>
              <a:ln w="9525">
                <a:noFill/>
                <a:miter lim="800000"/>
                <a:headEnd/>
                <a:tailEnd/>
              </a:ln>
            </p:spPr>
          </p:pic>
        </p:grpSp>
        <p:grpSp>
          <p:nvGrpSpPr>
            <p:cNvPr id="20" name="Group 136"/>
            <p:cNvGrpSpPr>
              <a:grpSpLocks/>
            </p:cNvGrpSpPr>
            <p:nvPr/>
          </p:nvGrpSpPr>
          <p:grpSpPr bwMode="auto">
            <a:xfrm rot="-900000">
              <a:off x="336" y="3024"/>
              <a:ext cx="439" cy="329"/>
              <a:chOff x="1302" y="3654"/>
              <a:chExt cx="196" cy="125"/>
            </a:xfrm>
          </p:grpSpPr>
          <p:grpSp>
            <p:nvGrpSpPr>
              <p:cNvPr id="21" name="Group 137"/>
              <p:cNvGrpSpPr>
                <a:grpSpLocks/>
              </p:cNvGrpSpPr>
              <p:nvPr/>
            </p:nvGrpSpPr>
            <p:grpSpPr bwMode="auto">
              <a:xfrm flipV="1">
                <a:off x="1302" y="3682"/>
                <a:ext cx="196" cy="97"/>
                <a:chOff x="144" y="1152"/>
                <a:chExt cx="336" cy="168"/>
              </a:xfrm>
            </p:grpSpPr>
            <p:sp>
              <p:nvSpPr>
                <p:cNvPr id="18629" name="Line 138"/>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630" name="Oval 139"/>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631" name="Oval 140"/>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grpSp>
            <p:nvGrpSpPr>
              <p:cNvPr id="22" name="Group 141"/>
              <p:cNvGrpSpPr>
                <a:grpSpLocks/>
              </p:cNvGrpSpPr>
              <p:nvPr/>
            </p:nvGrpSpPr>
            <p:grpSpPr bwMode="auto">
              <a:xfrm>
                <a:off x="1302" y="3682"/>
                <a:ext cx="196" cy="97"/>
                <a:chOff x="144" y="1152"/>
                <a:chExt cx="336" cy="168"/>
              </a:xfrm>
            </p:grpSpPr>
            <p:sp>
              <p:nvSpPr>
                <p:cNvPr id="18626" name="Line 142"/>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627" name="Oval 143"/>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628" name="Oval 144"/>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sp>
            <p:nvSpPr>
              <p:cNvPr id="18621" name="Oval 145"/>
              <p:cNvSpPr>
                <a:spLocks noChangeArrowheads="1"/>
              </p:cNvSpPr>
              <p:nvPr/>
            </p:nvSpPr>
            <p:spPr bwMode="white">
              <a:xfrm>
                <a:off x="1366" y="3696"/>
                <a:ext cx="64" cy="83"/>
              </a:xfrm>
              <a:prstGeom prst="ellipse">
                <a:avLst/>
              </a:prstGeom>
              <a:solidFill>
                <a:schemeClr val="bg1"/>
              </a:solidFill>
              <a:ln w="9525">
                <a:noFill/>
                <a:round/>
                <a:headEnd/>
                <a:tailEnd/>
              </a:ln>
            </p:spPr>
            <p:txBody>
              <a:bodyPr wrap="none" anchor="ctr"/>
              <a:lstStyle/>
              <a:p>
                <a:endParaRPr lang="en-US"/>
              </a:p>
            </p:txBody>
          </p:sp>
          <p:sp>
            <p:nvSpPr>
              <p:cNvPr id="18622" name="Oval 146"/>
              <p:cNvSpPr>
                <a:spLocks noChangeArrowheads="1"/>
              </p:cNvSpPr>
              <p:nvPr/>
            </p:nvSpPr>
            <p:spPr bwMode="white">
              <a:xfrm>
                <a:off x="1343" y="3654"/>
                <a:ext cx="112" cy="83"/>
              </a:xfrm>
              <a:prstGeom prst="ellipse">
                <a:avLst/>
              </a:prstGeom>
              <a:solidFill>
                <a:schemeClr val="bg1"/>
              </a:solidFill>
              <a:ln w="9525">
                <a:noFill/>
                <a:round/>
                <a:headEnd/>
                <a:tailEnd/>
              </a:ln>
            </p:spPr>
            <p:txBody>
              <a:bodyPr wrap="none" anchor="ctr"/>
              <a:lstStyle/>
              <a:p>
                <a:endParaRPr lang="en-US"/>
              </a:p>
            </p:txBody>
          </p:sp>
          <p:sp>
            <p:nvSpPr>
              <p:cNvPr id="18623" name="Oval 147"/>
              <p:cNvSpPr>
                <a:spLocks noChangeArrowheads="1"/>
              </p:cNvSpPr>
              <p:nvPr/>
            </p:nvSpPr>
            <p:spPr bwMode="white">
              <a:xfrm>
                <a:off x="1366" y="3682"/>
                <a:ext cx="28" cy="28"/>
              </a:xfrm>
              <a:prstGeom prst="ellipse">
                <a:avLst/>
              </a:prstGeom>
              <a:solidFill>
                <a:schemeClr val="tx1"/>
              </a:solidFill>
              <a:ln w="9525">
                <a:noFill/>
                <a:round/>
                <a:headEnd/>
                <a:tailEnd/>
              </a:ln>
            </p:spPr>
            <p:txBody>
              <a:bodyPr wrap="none" anchor="ctr"/>
              <a:lstStyle/>
              <a:p>
                <a:endParaRPr lang="en-US"/>
              </a:p>
            </p:txBody>
          </p:sp>
          <p:sp>
            <p:nvSpPr>
              <p:cNvPr id="18624" name="Oval 148"/>
              <p:cNvSpPr>
                <a:spLocks noChangeArrowheads="1"/>
              </p:cNvSpPr>
              <p:nvPr/>
            </p:nvSpPr>
            <p:spPr bwMode="white">
              <a:xfrm>
                <a:off x="1406" y="3682"/>
                <a:ext cx="28" cy="28"/>
              </a:xfrm>
              <a:prstGeom prst="ellipse">
                <a:avLst/>
              </a:prstGeom>
              <a:solidFill>
                <a:schemeClr val="tx1"/>
              </a:solidFill>
              <a:ln w="9525">
                <a:noFill/>
                <a:round/>
                <a:headEnd/>
                <a:tailEnd/>
              </a:ln>
            </p:spPr>
            <p:txBody>
              <a:bodyPr wrap="none" anchor="ctr"/>
              <a:lstStyle/>
              <a:p>
                <a:endParaRPr lang="en-US"/>
              </a:p>
            </p:txBody>
          </p:sp>
          <p:sp>
            <p:nvSpPr>
              <p:cNvPr id="18625" name="Line 149"/>
              <p:cNvSpPr>
                <a:spLocks noChangeShapeType="1"/>
              </p:cNvSpPr>
              <p:nvPr/>
            </p:nvSpPr>
            <p:spPr bwMode="white">
              <a:xfrm>
                <a:off x="1369" y="3737"/>
                <a:ext cx="56" cy="0"/>
              </a:xfrm>
              <a:prstGeom prst="line">
                <a:avLst/>
              </a:prstGeom>
              <a:noFill/>
              <a:ln w="25400">
                <a:solidFill>
                  <a:schemeClr val="tx1"/>
                </a:solidFill>
                <a:prstDash val="sysDot"/>
                <a:round/>
                <a:headEnd/>
                <a:tailEnd/>
              </a:ln>
            </p:spPr>
            <p:txBody>
              <a:bodyPr/>
              <a:lstStyle/>
              <a:p>
                <a:endParaRPr lang="en-US"/>
              </a:p>
            </p:txBody>
          </p:sp>
        </p:grpSp>
      </p:grpSp>
      <p:grpSp>
        <p:nvGrpSpPr>
          <p:cNvPr id="23" name="Group 150"/>
          <p:cNvGrpSpPr>
            <a:grpSpLocks/>
          </p:cNvGrpSpPr>
          <p:nvPr/>
        </p:nvGrpSpPr>
        <p:grpSpPr bwMode="auto">
          <a:xfrm>
            <a:off x="7315200" y="4846638"/>
            <a:ext cx="914400" cy="836612"/>
            <a:chOff x="288" y="2880"/>
            <a:chExt cx="816" cy="746"/>
          </a:xfrm>
        </p:grpSpPr>
        <p:grpSp>
          <p:nvGrpSpPr>
            <p:cNvPr id="24" name="Group 151"/>
            <p:cNvGrpSpPr>
              <a:grpSpLocks/>
            </p:cNvGrpSpPr>
            <p:nvPr/>
          </p:nvGrpSpPr>
          <p:grpSpPr bwMode="auto">
            <a:xfrm>
              <a:off x="288" y="2880"/>
              <a:ext cx="816" cy="746"/>
              <a:chOff x="1728" y="1968"/>
              <a:chExt cx="816" cy="746"/>
            </a:xfrm>
          </p:grpSpPr>
          <p:pic>
            <p:nvPicPr>
              <p:cNvPr id="18615" name="Picture 152" descr="screen_blank"/>
              <p:cNvPicPr>
                <a:picLocks noChangeAspect="1" noChangeArrowheads="1"/>
              </p:cNvPicPr>
              <p:nvPr/>
            </p:nvPicPr>
            <p:blipFill>
              <a:blip r:embed="rId14" cstate="print"/>
              <a:srcRect/>
              <a:stretch>
                <a:fillRect/>
              </a:stretch>
            </p:blipFill>
            <p:spPr bwMode="auto">
              <a:xfrm>
                <a:off x="1728" y="1968"/>
                <a:ext cx="816" cy="746"/>
              </a:xfrm>
              <a:prstGeom prst="rect">
                <a:avLst/>
              </a:prstGeom>
              <a:noFill/>
              <a:ln w="9525">
                <a:noFill/>
                <a:miter lim="800000"/>
                <a:headEnd/>
                <a:tailEnd/>
              </a:ln>
            </p:spPr>
          </p:pic>
          <p:pic>
            <p:nvPicPr>
              <p:cNvPr id="18616" name="Picture 153" descr="10"/>
              <p:cNvPicPr>
                <a:picLocks noChangeArrowheads="1"/>
              </p:cNvPicPr>
              <p:nvPr/>
            </p:nvPicPr>
            <p:blipFill>
              <a:blip r:embed="rId15" cstate="print"/>
              <a:srcRect/>
              <a:stretch>
                <a:fillRect/>
              </a:stretch>
            </p:blipFill>
            <p:spPr bwMode="auto">
              <a:xfrm>
                <a:off x="1796" y="2044"/>
                <a:ext cx="403" cy="507"/>
              </a:xfrm>
              <a:prstGeom prst="rect">
                <a:avLst/>
              </a:prstGeom>
              <a:noFill/>
              <a:ln w="9525">
                <a:noFill/>
                <a:miter lim="800000"/>
                <a:headEnd/>
                <a:tailEnd/>
              </a:ln>
            </p:spPr>
          </p:pic>
        </p:grpSp>
        <p:grpSp>
          <p:nvGrpSpPr>
            <p:cNvPr id="25" name="Group 154"/>
            <p:cNvGrpSpPr>
              <a:grpSpLocks/>
            </p:cNvGrpSpPr>
            <p:nvPr/>
          </p:nvGrpSpPr>
          <p:grpSpPr bwMode="auto">
            <a:xfrm rot="-900000">
              <a:off x="336" y="3024"/>
              <a:ext cx="439" cy="329"/>
              <a:chOff x="1302" y="3654"/>
              <a:chExt cx="196" cy="125"/>
            </a:xfrm>
          </p:grpSpPr>
          <p:grpSp>
            <p:nvGrpSpPr>
              <p:cNvPr id="26" name="Group 155"/>
              <p:cNvGrpSpPr>
                <a:grpSpLocks/>
              </p:cNvGrpSpPr>
              <p:nvPr/>
            </p:nvGrpSpPr>
            <p:grpSpPr bwMode="auto">
              <a:xfrm flipV="1">
                <a:off x="1302" y="3682"/>
                <a:ext cx="196" cy="97"/>
                <a:chOff x="144" y="1152"/>
                <a:chExt cx="336" cy="168"/>
              </a:xfrm>
            </p:grpSpPr>
            <p:sp>
              <p:nvSpPr>
                <p:cNvPr id="18612" name="Line 156"/>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613" name="Oval 157"/>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614" name="Oval 158"/>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grpSp>
            <p:nvGrpSpPr>
              <p:cNvPr id="27" name="Group 159"/>
              <p:cNvGrpSpPr>
                <a:grpSpLocks/>
              </p:cNvGrpSpPr>
              <p:nvPr/>
            </p:nvGrpSpPr>
            <p:grpSpPr bwMode="auto">
              <a:xfrm>
                <a:off x="1302" y="3682"/>
                <a:ext cx="196" cy="97"/>
                <a:chOff x="144" y="1152"/>
                <a:chExt cx="336" cy="168"/>
              </a:xfrm>
            </p:grpSpPr>
            <p:sp>
              <p:nvSpPr>
                <p:cNvPr id="18609" name="Line 160"/>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610" name="Oval 161"/>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611" name="Oval 162"/>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sp>
            <p:nvSpPr>
              <p:cNvPr id="18604" name="Oval 163"/>
              <p:cNvSpPr>
                <a:spLocks noChangeArrowheads="1"/>
              </p:cNvSpPr>
              <p:nvPr/>
            </p:nvSpPr>
            <p:spPr bwMode="white">
              <a:xfrm>
                <a:off x="1366" y="3696"/>
                <a:ext cx="64" cy="83"/>
              </a:xfrm>
              <a:prstGeom prst="ellipse">
                <a:avLst/>
              </a:prstGeom>
              <a:solidFill>
                <a:schemeClr val="bg1"/>
              </a:solidFill>
              <a:ln w="9525">
                <a:noFill/>
                <a:round/>
                <a:headEnd/>
                <a:tailEnd/>
              </a:ln>
            </p:spPr>
            <p:txBody>
              <a:bodyPr wrap="none" anchor="ctr"/>
              <a:lstStyle/>
              <a:p>
                <a:endParaRPr lang="en-US"/>
              </a:p>
            </p:txBody>
          </p:sp>
          <p:sp>
            <p:nvSpPr>
              <p:cNvPr id="18605" name="Oval 164"/>
              <p:cNvSpPr>
                <a:spLocks noChangeArrowheads="1"/>
              </p:cNvSpPr>
              <p:nvPr/>
            </p:nvSpPr>
            <p:spPr bwMode="white">
              <a:xfrm>
                <a:off x="1343" y="3654"/>
                <a:ext cx="112" cy="83"/>
              </a:xfrm>
              <a:prstGeom prst="ellipse">
                <a:avLst/>
              </a:prstGeom>
              <a:solidFill>
                <a:schemeClr val="bg1"/>
              </a:solidFill>
              <a:ln w="9525">
                <a:noFill/>
                <a:round/>
                <a:headEnd/>
                <a:tailEnd/>
              </a:ln>
            </p:spPr>
            <p:txBody>
              <a:bodyPr wrap="none" anchor="ctr"/>
              <a:lstStyle/>
              <a:p>
                <a:endParaRPr lang="en-US"/>
              </a:p>
            </p:txBody>
          </p:sp>
          <p:sp>
            <p:nvSpPr>
              <p:cNvPr id="18606" name="Oval 165"/>
              <p:cNvSpPr>
                <a:spLocks noChangeArrowheads="1"/>
              </p:cNvSpPr>
              <p:nvPr/>
            </p:nvSpPr>
            <p:spPr bwMode="white">
              <a:xfrm>
                <a:off x="1366" y="3682"/>
                <a:ext cx="28" cy="28"/>
              </a:xfrm>
              <a:prstGeom prst="ellipse">
                <a:avLst/>
              </a:prstGeom>
              <a:solidFill>
                <a:schemeClr val="tx1"/>
              </a:solidFill>
              <a:ln w="9525">
                <a:noFill/>
                <a:round/>
                <a:headEnd/>
                <a:tailEnd/>
              </a:ln>
            </p:spPr>
            <p:txBody>
              <a:bodyPr wrap="none" anchor="ctr"/>
              <a:lstStyle/>
              <a:p>
                <a:endParaRPr lang="en-US"/>
              </a:p>
            </p:txBody>
          </p:sp>
          <p:sp>
            <p:nvSpPr>
              <p:cNvPr id="18607" name="Oval 166"/>
              <p:cNvSpPr>
                <a:spLocks noChangeArrowheads="1"/>
              </p:cNvSpPr>
              <p:nvPr/>
            </p:nvSpPr>
            <p:spPr bwMode="white">
              <a:xfrm>
                <a:off x="1406" y="3682"/>
                <a:ext cx="28" cy="28"/>
              </a:xfrm>
              <a:prstGeom prst="ellipse">
                <a:avLst/>
              </a:prstGeom>
              <a:solidFill>
                <a:schemeClr val="tx1"/>
              </a:solidFill>
              <a:ln w="9525">
                <a:noFill/>
                <a:round/>
                <a:headEnd/>
                <a:tailEnd/>
              </a:ln>
            </p:spPr>
            <p:txBody>
              <a:bodyPr wrap="none" anchor="ctr"/>
              <a:lstStyle/>
              <a:p>
                <a:endParaRPr lang="en-US"/>
              </a:p>
            </p:txBody>
          </p:sp>
          <p:sp>
            <p:nvSpPr>
              <p:cNvPr id="18608" name="Line 167"/>
              <p:cNvSpPr>
                <a:spLocks noChangeShapeType="1"/>
              </p:cNvSpPr>
              <p:nvPr/>
            </p:nvSpPr>
            <p:spPr bwMode="white">
              <a:xfrm>
                <a:off x="1369" y="3737"/>
                <a:ext cx="56" cy="0"/>
              </a:xfrm>
              <a:prstGeom prst="line">
                <a:avLst/>
              </a:prstGeom>
              <a:noFill/>
              <a:ln w="25400">
                <a:solidFill>
                  <a:schemeClr val="tx1"/>
                </a:solidFill>
                <a:prstDash val="sysDot"/>
                <a:round/>
                <a:headEnd/>
                <a:tailEnd/>
              </a:ln>
            </p:spPr>
            <p:txBody>
              <a:bodyPr/>
              <a:lstStyle/>
              <a:p>
                <a:endParaRPr lang="en-US"/>
              </a:p>
            </p:txBody>
          </p:sp>
        </p:grpSp>
      </p:grpSp>
      <p:grpSp>
        <p:nvGrpSpPr>
          <p:cNvPr id="28" name="Group 168"/>
          <p:cNvGrpSpPr>
            <a:grpSpLocks/>
          </p:cNvGrpSpPr>
          <p:nvPr/>
        </p:nvGrpSpPr>
        <p:grpSpPr bwMode="auto">
          <a:xfrm>
            <a:off x="6972300" y="5240338"/>
            <a:ext cx="914400" cy="836612"/>
            <a:chOff x="288" y="2880"/>
            <a:chExt cx="816" cy="746"/>
          </a:xfrm>
        </p:grpSpPr>
        <p:grpSp>
          <p:nvGrpSpPr>
            <p:cNvPr id="29" name="Group 169"/>
            <p:cNvGrpSpPr>
              <a:grpSpLocks/>
            </p:cNvGrpSpPr>
            <p:nvPr/>
          </p:nvGrpSpPr>
          <p:grpSpPr bwMode="auto">
            <a:xfrm>
              <a:off x="288" y="2880"/>
              <a:ext cx="816" cy="746"/>
              <a:chOff x="1728" y="1968"/>
              <a:chExt cx="816" cy="746"/>
            </a:xfrm>
          </p:grpSpPr>
          <p:pic>
            <p:nvPicPr>
              <p:cNvPr id="18598" name="Picture 170" descr="screen_blank"/>
              <p:cNvPicPr>
                <a:picLocks noChangeAspect="1" noChangeArrowheads="1"/>
              </p:cNvPicPr>
              <p:nvPr/>
            </p:nvPicPr>
            <p:blipFill>
              <a:blip r:embed="rId14" cstate="print"/>
              <a:srcRect/>
              <a:stretch>
                <a:fillRect/>
              </a:stretch>
            </p:blipFill>
            <p:spPr bwMode="auto">
              <a:xfrm>
                <a:off x="1728" y="1968"/>
                <a:ext cx="816" cy="746"/>
              </a:xfrm>
              <a:prstGeom prst="rect">
                <a:avLst/>
              </a:prstGeom>
              <a:noFill/>
              <a:ln w="9525">
                <a:noFill/>
                <a:miter lim="800000"/>
                <a:headEnd/>
                <a:tailEnd/>
              </a:ln>
            </p:spPr>
          </p:pic>
          <p:pic>
            <p:nvPicPr>
              <p:cNvPr id="18599" name="Picture 171" descr="10"/>
              <p:cNvPicPr>
                <a:picLocks noChangeArrowheads="1"/>
              </p:cNvPicPr>
              <p:nvPr/>
            </p:nvPicPr>
            <p:blipFill>
              <a:blip r:embed="rId15" cstate="print"/>
              <a:srcRect/>
              <a:stretch>
                <a:fillRect/>
              </a:stretch>
            </p:blipFill>
            <p:spPr bwMode="auto">
              <a:xfrm>
                <a:off x="1796" y="2044"/>
                <a:ext cx="403" cy="507"/>
              </a:xfrm>
              <a:prstGeom prst="rect">
                <a:avLst/>
              </a:prstGeom>
              <a:noFill/>
              <a:ln w="9525">
                <a:noFill/>
                <a:miter lim="800000"/>
                <a:headEnd/>
                <a:tailEnd/>
              </a:ln>
            </p:spPr>
          </p:pic>
        </p:grpSp>
        <p:grpSp>
          <p:nvGrpSpPr>
            <p:cNvPr id="30" name="Group 172"/>
            <p:cNvGrpSpPr>
              <a:grpSpLocks/>
            </p:cNvGrpSpPr>
            <p:nvPr/>
          </p:nvGrpSpPr>
          <p:grpSpPr bwMode="auto">
            <a:xfrm rot="-900000">
              <a:off x="336" y="3024"/>
              <a:ext cx="439" cy="329"/>
              <a:chOff x="1302" y="3654"/>
              <a:chExt cx="196" cy="125"/>
            </a:xfrm>
          </p:grpSpPr>
          <p:grpSp>
            <p:nvGrpSpPr>
              <p:cNvPr id="31" name="Group 173"/>
              <p:cNvGrpSpPr>
                <a:grpSpLocks/>
              </p:cNvGrpSpPr>
              <p:nvPr/>
            </p:nvGrpSpPr>
            <p:grpSpPr bwMode="auto">
              <a:xfrm flipV="1">
                <a:off x="1302" y="3682"/>
                <a:ext cx="196" cy="97"/>
                <a:chOff x="144" y="1152"/>
                <a:chExt cx="336" cy="168"/>
              </a:xfrm>
            </p:grpSpPr>
            <p:sp>
              <p:nvSpPr>
                <p:cNvPr id="18595" name="Line 174"/>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596" name="Oval 175"/>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597" name="Oval 176"/>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grpSp>
            <p:nvGrpSpPr>
              <p:cNvPr id="18432" name="Group 177"/>
              <p:cNvGrpSpPr>
                <a:grpSpLocks/>
              </p:cNvGrpSpPr>
              <p:nvPr/>
            </p:nvGrpSpPr>
            <p:grpSpPr bwMode="auto">
              <a:xfrm>
                <a:off x="1302" y="3682"/>
                <a:ext cx="196" cy="97"/>
                <a:chOff x="144" y="1152"/>
                <a:chExt cx="336" cy="168"/>
              </a:xfrm>
            </p:grpSpPr>
            <p:sp>
              <p:nvSpPr>
                <p:cNvPr id="18592" name="Line 178"/>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593" name="Oval 179"/>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594" name="Oval 180"/>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sp>
            <p:nvSpPr>
              <p:cNvPr id="18587" name="Oval 181"/>
              <p:cNvSpPr>
                <a:spLocks noChangeArrowheads="1"/>
              </p:cNvSpPr>
              <p:nvPr/>
            </p:nvSpPr>
            <p:spPr bwMode="white">
              <a:xfrm>
                <a:off x="1366" y="3696"/>
                <a:ext cx="64" cy="83"/>
              </a:xfrm>
              <a:prstGeom prst="ellipse">
                <a:avLst/>
              </a:prstGeom>
              <a:solidFill>
                <a:schemeClr val="bg1"/>
              </a:solidFill>
              <a:ln w="9525">
                <a:noFill/>
                <a:round/>
                <a:headEnd/>
                <a:tailEnd/>
              </a:ln>
            </p:spPr>
            <p:txBody>
              <a:bodyPr wrap="none" anchor="ctr"/>
              <a:lstStyle/>
              <a:p>
                <a:endParaRPr lang="en-US"/>
              </a:p>
            </p:txBody>
          </p:sp>
          <p:sp>
            <p:nvSpPr>
              <p:cNvPr id="18588" name="Oval 182"/>
              <p:cNvSpPr>
                <a:spLocks noChangeArrowheads="1"/>
              </p:cNvSpPr>
              <p:nvPr/>
            </p:nvSpPr>
            <p:spPr bwMode="white">
              <a:xfrm>
                <a:off x="1343" y="3654"/>
                <a:ext cx="112" cy="83"/>
              </a:xfrm>
              <a:prstGeom prst="ellipse">
                <a:avLst/>
              </a:prstGeom>
              <a:solidFill>
                <a:schemeClr val="bg1"/>
              </a:solidFill>
              <a:ln w="9525">
                <a:noFill/>
                <a:round/>
                <a:headEnd/>
                <a:tailEnd/>
              </a:ln>
            </p:spPr>
            <p:txBody>
              <a:bodyPr wrap="none" anchor="ctr"/>
              <a:lstStyle/>
              <a:p>
                <a:endParaRPr lang="en-US"/>
              </a:p>
            </p:txBody>
          </p:sp>
          <p:sp>
            <p:nvSpPr>
              <p:cNvPr id="18589" name="Oval 183"/>
              <p:cNvSpPr>
                <a:spLocks noChangeArrowheads="1"/>
              </p:cNvSpPr>
              <p:nvPr/>
            </p:nvSpPr>
            <p:spPr bwMode="white">
              <a:xfrm>
                <a:off x="1366" y="3682"/>
                <a:ext cx="28" cy="28"/>
              </a:xfrm>
              <a:prstGeom prst="ellipse">
                <a:avLst/>
              </a:prstGeom>
              <a:solidFill>
                <a:schemeClr val="tx1"/>
              </a:solidFill>
              <a:ln w="9525">
                <a:noFill/>
                <a:round/>
                <a:headEnd/>
                <a:tailEnd/>
              </a:ln>
            </p:spPr>
            <p:txBody>
              <a:bodyPr wrap="none" anchor="ctr"/>
              <a:lstStyle/>
              <a:p>
                <a:endParaRPr lang="en-US"/>
              </a:p>
            </p:txBody>
          </p:sp>
          <p:sp>
            <p:nvSpPr>
              <p:cNvPr id="18590" name="Oval 184"/>
              <p:cNvSpPr>
                <a:spLocks noChangeArrowheads="1"/>
              </p:cNvSpPr>
              <p:nvPr/>
            </p:nvSpPr>
            <p:spPr bwMode="white">
              <a:xfrm>
                <a:off x="1406" y="3682"/>
                <a:ext cx="28" cy="28"/>
              </a:xfrm>
              <a:prstGeom prst="ellipse">
                <a:avLst/>
              </a:prstGeom>
              <a:solidFill>
                <a:schemeClr val="tx1"/>
              </a:solidFill>
              <a:ln w="9525">
                <a:noFill/>
                <a:round/>
                <a:headEnd/>
                <a:tailEnd/>
              </a:ln>
            </p:spPr>
            <p:txBody>
              <a:bodyPr wrap="none" anchor="ctr"/>
              <a:lstStyle/>
              <a:p>
                <a:endParaRPr lang="en-US"/>
              </a:p>
            </p:txBody>
          </p:sp>
          <p:sp>
            <p:nvSpPr>
              <p:cNvPr id="18591" name="Line 185"/>
              <p:cNvSpPr>
                <a:spLocks noChangeShapeType="1"/>
              </p:cNvSpPr>
              <p:nvPr/>
            </p:nvSpPr>
            <p:spPr bwMode="white">
              <a:xfrm>
                <a:off x="1369" y="3737"/>
                <a:ext cx="56" cy="0"/>
              </a:xfrm>
              <a:prstGeom prst="line">
                <a:avLst/>
              </a:prstGeom>
              <a:noFill/>
              <a:ln w="25400">
                <a:solidFill>
                  <a:schemeClr val="tx1"/>
                </a:solidFill>
                <a:prstDash val="sysDot"/>
                <a:round/>
                <a:headEnd/>
                <a:tailEnd/>
              </a:ln>
            </p:spPr>
            <p:txBody>
              <a:bodyPr/>
              <a:lstStyle/>
              <a:p>
                <a:endParaRPr lang="en-US"/>
              </a:p>
            </p:txBody>
          </p:sp>
        </p:grpSp>
      </p:grpSp>
      <p:grpSp>
        <p:nvGrpSpPr>
          <p:cNvPr id="18433" name="Group 186"/>
          <p:cNvGrpSpPr>
            <a:grpSpLocks/>
          </p:cNvGrpSpPr>
          <p:nvPr/>
        </p:nvGrpSpPr>
        <p:grpSpPr bwMode="auto">
          <a:xfrm>
            <a:off x="7442200" y="5202238"/>
            <a:ext cx="914400" cy="836612"/>
            <a:chOff x="288" y="2880"/>
            <a:chExt cx="816" cy="746"/>
          </a:xfrm>
        </p:grpSpPr>
        <p:grpSp>
          <p:nvGrpSpPr>
            <p:cNvPr id="18462" name="Group 187"/>
            <p:cNvGrpSpPr>
              <a:grpSpLocks/>
            </p:cNvGrpSpPr>
            <p:nvPr/>
          </p:nvGrpSpPr>
          <p:grpSpPr bwMode="auto">
            <a:xfrm>
              <a:off x="288" y="2880"/>
              <a:ext cx="816" cy="746"/>
              <a:chOff x="1728" y="1968"/>
              <a:chExt cx="816" cy="746"/>
            </a:xfrm>
          </p:grpSpPr>
          <p:pic>
            <p:nvPicPr>
              <p:cNvPr id="18581" name="Picture 188" descr="screen_blank"/>
              <p:cNvPicPr>
                <a:picLocks noChangeAspect="1" noChangeArrowheads="1"/>
              </p:cNvPicPr>
              <p:nvPr/>
            </p:nvPicPr>
            <p:blipFill>
              <a:blip r:embed="rId14" cstate="print"/>
              <a:srcRect/>
              <a:stretch>
                <a:fillRect/>
              </a:stretch>
            </p:blipFill>
            <p:spPr bwMode="auto">
              <a:xfrm>
                <a:off x="1728" y="1968"/>
                <a:ext cx="816" cy="746"/>
              </a:xfrm>
              <a:prstGeom prst="rect">
                <a:avLst/>
              </a:prstGeom>
              <a:noFill/>
              <a:ln w="9525">
                <a:noFill/>
                <a:miter lim="800000"/>
                <a:headEnd/>
                <a:tailEnd/>
              </a:ln>
            </p:spPr>
          </p:pic>
          <p:pic>
            <p:nvPicPr>
              <p:cNvPr id="18582" name="Picture 189" descr="10"/>
              <p:cNvPicPr>
                <a:picLocks noChangeArrowheads="1"/>
              </p:cNvPicPr>
              <p:nvPr/>
            </p:nvPicPr>
            <p:blipFill>
              <a:blip r:embed="rId15" cstate="print"/>
              <a:srcRect/>
              <a:stretch>
                <a:fillRect/>
              </a:stretch>
            </p:blipFill>
            <p:spPr bwMode="auto">
              <a:xfrm>
                <a:off x="1796" y="2044"/>
                <a:ext cx="403" cy="507"/>
              </a:xfrm>
              <a:prstGeom prst="rect">
                <a:avLst/>
              </a:prstGeom>
              <a:noFill/>
              <a:ln w="9525">
                <a:noFill/>
                <a:miter lim="800000"/>
                <a:headEnd/>
                <a:tailEnd/>
              </a:ln>
            </p:spPr>
          </p:pic>
        </p:grpSp>
        <p:grpSp>
          <p:nvGrpSpPr>
            <p:cNvPr id="18464" name="Group 190"/>
            <p:cNvGrpSpPr>
              <a:grpSpLocks/>
            </p:cNvGrpSpPr>
            <p:nvPr/>
          </p:nvGrpSpPr>
          <p:grpSpPr bwMode="auto">
            <a:xfrm rot="-900000">
              <a:off x="336" y="3024"/>
              <a:ext cx="439" cy="329"/>
              <a:chOff x="1302" y="3654"/>
              <a:chExt cx="196" cy="125"/>
            </a:xfrm>
          </p:grpSpPr>
          <p:grpSp>
            <p:nvGrpSpPr>
              <p:cNvPr id="18480" name="Group 191"/>
              <p:cNvGrpSpPr>
                <a:grpSpLocks/>
              </p:cNvGrpSpPr>
              <p:nvPr/>
            </p:nvGrpSpPr>
            <p:grpSpPr bwMode="auto">
              <a:xfrm flipV="1">
                <a:off x="1302" y="3682"/>
                <a:ext cx="196" cy="97"/>
                <a:chOff x="144" y="1152"/>
                <a:chExt cx="336" cy="168"/>
              </a:xfrm>
            </p:grpSpPr>
            <p:sp>
              <p:nvSpPr>
                <p:cNvPr id="18578" name="Line 192"/>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579" name="Oval 193"/>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580" name="Oval 194"/>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grpSp>
            <p:nvGrpSpPr>
              <p:cNvPr id="18513" name="Group 195"/>
              <p:cNvGrpSpPr>
                <a:grpSpLocks/>
              </p:cNvGrpSpPr>
              <p:nvPr/>
            </p:nvGrpSpPr>
            <p:grpSpPr bwMode="auto">
              <a:xfrm>
                <a:off x="1302" y="3682"/>
                <a:ext cx="196" cy="97"/>
                <a:chOff x="144" y="1152"/>
                <a:chExt cx="336" cy="168"/>
              </a:xfrm>
            </p:grpSpPr>
            <p:sp>
              <p:nvSpPr>
                <p:cNvPr id="18575" name="Line 196"/>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576" name="Oval 197"/>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577" name="Oval 198"/>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sp>
            <p:nvSpPr>
              <p:cNvPr id="18570" name="Oval 199"/>
              <p:cNvSpPr>
                <a:spLocks noChangeArrowheads="1"/>
              </p:cNvSpPr>
              <p:nvPr/>
            </p:nvSpPr>
            <p:spPr bwMode="white">
              <a:xfrm>
                <a:off x="1366" y="3696"/>
                <a:ext cx="64" cy="83"/>
              </a:xfrm>
              <a:prstGeom prst="ellipse">
                <a:avLst/>
              </a:prstGeom>
              <a:solidFill>
                <a:schemeClr val="bg1"/>
              </a:solidFill>
              <a:ln w="9525">
                <a:noFill/>
                <a:round/>
                <a:headEnd/>
                <a:tailEnd/>
              </a:ln>
            </p:spPr>
            <p:txBody>
              <a:bodyPr wrap="none" anchor="ctr"/>
              <a:lstStyle/>
              <a:p>
                <a:endParaRPr lang="en-US"/>
              </a:p>
            </p:txBody>
          </p:sp>
          <p:sp>
            <p:nvSpPr>
              <p:cNvPr id="18571" name="Oval 200"/>
              <p:cNvSpPr>
                <a:spLocks noChangeArrowheads="1"/>
              </p:cNvSpPr>
              <p:nvPr/>
            </p:nvSpPr>
            <p:spPr bwMode="white">
              <a:xfrm>
                <a:off x="1343" y="3654"/>
                <a:ext cx="112" cy="83"/>
              </a:xfrm>
              <a:prstGeom prst="ellipse">
                <a:avLst/>
              </a:prstGeom>
              <a:solidFill>
                <a:schemeClr val="bg1"/>
              </a:solidFill>
              <a:ln w="9525">
                <a:noFill/>
                <a:round/>
                <a:headEnd/>
                <a:tailEnd/>
              </a:ln>
            </p:spPr>
            <p:txBody>
              <a:bodyPr wrap="none" anchor="ctr"/>
              <a:lstStyle/>
              <a:p>
                <a:endParaRPr lang="en-US"/>
              </a:p>
            </p:txBody>
          </p:sp>
          <p:sp>
            <p:nvSpPr>
              <p:cNvPr id="18572" name="Oval 201"/>
              <p:cNvSpPr>
                <a:spLocks noChangeArrowheads="1"/>
              </p:cNvSpPr>
              <p:nvPr/>
            </p:nvSpPr>
            <p:spPr bwMode="white">
              <a:xfrm>
                <a:off x="1366" y="3682"/>
                <a:ext cx="28" cy="28"/>
              </a:xfrm>
              <a:prstGeom prst="ellipse">
                <a:avLst/>
              </a:prstGeom>
              <a:solidFill>
                <a:schemeClr val="tx1"/>
              </a:solidFill>
              <a:ln w="9525">
                <a:noFill/>
                <a:round/>
                <a:headEnd/>
                <a:tailEnd/>
              </a:ln>
            </p:spPr>
            <p:txBody>
              <a:bodyPr wrap="none" anchor="ctr"/>
              <a:lstStyle/>
              <a:p>
                <a:endParaRPr lang="en-US"/>
              </a:p>
            </p:txBody>
          </p:sp>
          <p:sp>
            <p:nvSpPr>
              <p:cNvPr id="18573" name="Oval 202"/>
              <p:cNvSpPr>
                <a:spLocks noChangeArrowheads="1"/>
              </p:cNvSpPr>
              <p:nvPr/>
            </p:nvSpPr>
            <p:spPr bwMode="white">
              <a:xfrm>
                <a:off x="1406" y="3682"/>
                <a:ext cx="28" cy="28"/>
              </a:xfrm>
              <a:prstGeom prst="ellipse">
                <a:avLst/>
              </a:prstGeom>
              <a:solidFill>
                <a:schemeClr val="tx1"/>
              </a:solidFill>
              <a:ln w="9525">
                <a:noFill/>
                <a:round/>
                <a:headEnd/>
                <a:tailEnd/>
              </a:ln>
            </p:spPr>
            <p:txBody>
              <a:bodyPr wrap="none" anchor="ctr"/>
              <a:lstStyle/>
              <a:p>
                <a:endParaRPr lang="en-US"/>
              </a:p>
            </p:txBody>
          </p:sp>
          <p:sp>
            <p:nvSpPr>
              <p:cNvPr id="18574" name="Line 203"/>
              <p:cNvSpPr>
                <a:spLocks noChangeShapeType="1"/>
              </p:cNvSpPr>
              <p:nvPr/>
            </p:nvSpPr>
            <p:spPr bwMode="white">
              <a:xfrm>
                <a:off x="1369" y="3737"/>
                <a:ext cx="56" cy="0"/>
              </a:xfrm>
              <a:prstGeom prst="line">
                <a:avLst/>
              </a:prstGeom>
              <a:noFill/>
              <a:ln w="25400">
                <a:solidFill>
                  <a:schemeClr val="tx1"/>
                </a:solidFill>
                <a:prstDash val="sysDot"/>
                <a:round/>
                <a:headEnd/>
                <a:tailEnd/>
              </a:ln>
            </p:spPr>
            <p:txBody>
              <a:bodyPr/>
              <a:lstStyle/>
              <a:p>
                <a:endParaRPr lang="en-US"/>
              </a:p>
            </p:txBody>
          </p:sp>
        </p:grpSp>
      </p:grpSp>
      <p:grpSp>
        <p:nvGrpSpPr>
          <p:cNvPr id="18514" name="Group 204"/>
          <p:cNvGrpSpPr>
            <a:grpSpLocks/>
          </p:cNvGrpSpPr>
          <p:nvPr/>
        </p:nvGrpSpPr>
        <p:grpSpPr bwMode="auto">
          <a:xfrm>
            <a:off x="7835900" y="5138738"/>
            <a:ext cx="914400" cy="836612"/>
            <a:chOff x="288" y="2880"/>
            <a:chExt cx="816" cy="746"/>
          </a:xfrm>
        </p:grpSpPr>
        <p:grpSp>
          <p:nvGrpSpPr>
            <p:cNvPr id="18515" name="Group 205"/>
            <p:cNvGrpSpPr>
              <a:grpSpLocks/>
            </p:cNvGrpSpPr>
            <p:nvPr/>
          </p:nvGrpSpPr>
          <p:grpSpPr bwMode="auto">
            <a:xfrm>
              <a:off x="288" y="2880"/>
              <a:ext cx="816" cy="746"/>
              <a:chOff x="1728" y="1968"/>
              <a:chExt cx="816" cy="746"/>
            </a:xfrm>
          </p:grpSpPr>
          <p:pic>
            <p:nvPicPr>
              <p:cNvPr id="18564" name="Picture 206" descr="screen_blank"/>
              <p:cNvPicPr>
                <a:picLocks noChangeAspect="1" noChangeArrowheads="1"/>
              </p:cNvPicPr>
              <p:nvPr/>
            </p:nvPicPr>
            <p:blipFill>
              <a:blip r:embed="rId14" cstate="print"/>
              <a:srcRect/>
              <a:stretch>
                <a:fillRect/>
              </a:stretch>
            </p:blipFill>
            <p:spPr bwMode="auto">
              <a:xfrm>
                <a:off x="1728" y="1968"/>
                <a:ext cx="816" cy="746"/>
              </a:xfrm>
              <a:prstGeom prst="rect">
                <a:avLst/>
              </a:prstGeom>
              <a:noFill/>
              <a:ln w="9525">
                <a:noFill/>
                <a:miter lim="800000"/>
                <a:headEnd/>
                <a:tailEnd/>
              </a:ln>
            </p:spPr>
          </p:pic>
          <p:pic>
            <p:nvPicPr>
              <p:cNvPr id="18565" name="Picture 207" descr="10"/>
              <p:cNvPicPr>
                <a:picLocks noChangeArrowheads="1"/>
              </p:cNvPicPr>
              <p:nvPr/>
            </p:nvPicPr>
            <p:blipFill>
              <a:blip r:embed="rId15" cstate="print"/>
              <a:srcRect/>
              <a:stretch>
                <a:fillRect/>
              </a:stretch>
            </p:blipFill>
            <p:spPr bwMode="auto">
              <a:xfrm>
                <a:off x="1796" y="2044"/>
                <a:ext cx="403" cy="507"/>
              </a:xfrm>
              <a:prstGeom prst="rect">
                <a:avLst/>
              </a:prstGeom>
              <a:noFill/>
              <a:ln w="9525">
                <a:noFill/>
                <a:miter lim="800000"/>
                <a:headEnd/>
                <a:tailEnd/>
              </a:ln>
            </p:spPr>
          </p:pic>
        </p:grpSp>
        <p:grpSp>
          <p:nvGrpSpPr>
            <p:cNvPr id="18516" name="Group 208"/>
            <p:cNvGrpSpPr>
              <a:grpSpLocks/>
            </p:cNvGrpSpPr>
            <p:nvPr/>
          </p:nvGrpSpPr>
          <p:grpSpPr bwMode="auto">
            <a:xfrm rot="-900000">
              <a:off x="336" y="3024"/>
              <a:ext cx="439" cy="329"/>
              <a:chOff x="1302" y="3654"/>
              <a:chExt cx="196" cy="125"/>
            </a:xfrm>
          </p:grpSpPr>
          <p:grpSp>
            <p:nvGrpSpPr>
              <p:cNvPr id="18517" name="Group 209"/>
              <p:cNvGrpSpPr>
                <a:grpSpLocks/>
              </p:cNvGrpSpPr>
              <p:nvPr/>
            </p:nvGrpSpPr>
            <p:grpSpPr bwMode="auto">
              <a:xfrm flipV="1">
                <a:off x="1302" y="3682"/>
                <a:ext cx="196" cy="97"/>
                <a:chOff x="144" y="1152"/>
                <a:chExt cx="336" cy="168"/>
              </a:xfrm>
            </p:grpSpPr>
            <p:sp>
              <p:nvSpPr>
                <p:cNvPr id="18561" name="Line 210"/>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562" name="Oval 211"/>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563" name="Oval 212"/>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grpSp>
            <p:nvGrpSpPr>
              <p:cNvPr id="18518" name="Group 213"/>
              <p:cNvGrpSpPr>
                <a:grpSpLocks/>
              </p:cNvGrpSpPr>
              <p:nvPr/>
            </p:nvGrpSpPr>
            <p:grpSpPr bwMode="auto">
              <a:xfrm>
                <a:off x="1302" y="3682"/>
                <a:ext cx="196" cy="97"/>
                <a:chOff x="144" y="1152"/>
                <a:chExt cx="336" cy="168"/>
              </a:xfrm>
            </p:grpSpPr>
            <p:sp>
              <p:nvSpPr>
                <p:cNvPr id="18558" name="Line 214"/>
                <p:cNvSpPr>
                  <a:spLocks noChangeShapeType="1"/>
                </p:cNvSpPr>
                <p:nvPr/>
              </p:nvSpPr>
              <p:spPr bwMode="white">
                <a:xfrm flipH="1">
                  <a:off x="164" y="1185"/>
                  <a:ext cx="307" cy="96"/>
                </a:xfrm>
                <a:prstGeom prst="line">
                  <a:avLst/>
                </a:prstGeom>
                <a:noFill/>
                <a:ln w="44450">
                  <a:solidFill>
                    <a:schemeClr val="bg1"/>
                  </a:solidFill>
                  <a:round/>
                  <a:headEnd/>
                  <a:tailEnd/>
                </a:ln>
              </p:spPr>
              <p:txBody>
                <a:bodyPr/>
                <a:lstStyle/>
                <a:p>
                  <a:endParaRPr lang="en-US"/>
                </a:p>
              </p:txBody>
            </p:sp>
            <p:sp>
              <p:nvSpPr>
                <p:cNvPr id="18559" name="Oval 215"/>
                <p:cNvSpPr>
                  <a:spLocks noChangeArrowheads="1"/>
                </p:cNvSpPr>
                <p:nvPr/>
              </p:nvSpPr>
              <p:spPr bwMode="white">
                <a:xfrm>
                  <a:off x="429" y="1152"/>
                  <a:ext cx="51" cy="72"/>
                </a:xfrm>
                <a:prstGeom prst="ellipse">
                  <a:avLst/>
                </a:prstGeom>
                <a:solidFill>
                  <a:schemeClr val="bg1"/>
                </a:solidFill>
                <a:ln w="9525">
                  <a:noFill/>
                  <a:round/>
                  <a:headEnd/>
                  <a:tailEnd/>
                </a:ln>
              </p:spPr>
              <p:txBody>
                <a:bodyPr wrap="none" anchor="ctr"/>
                <a:lstStyle/>
                <a:p>
                  <a:endParaRPr lang="en-US"/>
                </a:p>
              </p:txBody>
            </p:sp>
            <p:sp>
              <p:nvSpPr>
                <p:cNvPr id="18560" name="Oval 216"/>
                <p:cNvSpPr>
                  <a:spLocks noChangeArrowheads="1"/>
                </p:cNvSpPr>
                <p:nvPr/>
              </p:nvSpPr>
              <p:spPr bwMode="white">
                <a:xfrm>
                  <a:off x="144" y="1248"/>
                  <a:ext cx="47" cy="72"/>
                </a:xfrm>
                <a:prstGeom prst="ellipse">
                  <a:avLst/>
                </a:prstGeom>
                <a:solidFill>
                  <a:schemeClr val="bg1"/>
                </a:solidFill>
                <a:ln w="9525">
                  <a:noFill/>
                  <a:round/>
                  <a:headEnd/>
                  <a:tailEnd/>
                </a:ln>
              </p:spPr>
              <p:txBody>
                <a:bodyPr wrap="none" anchor="ctr"/>
                <a:lstStyle/>
                <a:p>
                  <a:endParaRPr lang="en-US"/>
                </a:p>
              </p:txBody>
            </p:sp>
          </p:grpSp>
          <p:sp>
            <p:nvSpPr>
              <p:cNvPr id="18553" name="Oval 217"/>
              <p:cNvSpPr>
                <a:spLocks noChangeArrowheads="1"/>
              </p:cNvSpPr>
              <p:nvPr/>
            </p:nvSpPr>
            <p:spPr bwMode="white">
              <a:xfrm>
                <a:off x="1366" y="3696"/>
                <a:ext cx="64" cy="83"/>
              </a:xfrm>
              <a:prstGeom prst="ellipse">
                <a:avLst/>
              </a:prstGeom>
              <a:solidFill>
                <a:schemeClr val="bg1"/>
              </a:solidFill>
              <a:ln w="9525">
                <a:noFill/>
                <a:round/>
                <a:headEnd/>
                <a:tailEnd/>
              </a:ln>
            </p:spPr>
            <p:txBody>
              <a:bodyPr wrap="none" anchor="ctr"/>
              <a:lstStyle/>
              <a:p>
                <a:endParaRPr lang="en-US"/>
              </a:p>
            </p:txBody>
          </p:sp>
          <p:sp>
            <p:nvSpPr>
              <p:cNvPr id="18554" name="Oval 218"/>
              <p:cNvSpPr>
                <a:spLocks noChangeArrowheads="1"/>
              </p:cNvSpPr>
              <p:nvPr/>
            </p:nvSpPr>
            <p:spPr bwMode="white">
              <a:xfrm>
                <a:off x="1343" y="3654"/>
                <a:ext cx="112" cy="83"/>
              </a:xfrm>
              <a:prstGeom prst="ellipse">
                <a:avLst/>
              </a:prstGeom>
              <a:solidFill>
                <a:schemeClr val="bg1"/>
              </a:solidFill>
              <a:ln w="9525">
                <a:noFill/>
                <a:round/>
                <a:headEnd/>
                <a:tailEnd/>
              </a:ln>
            </p:spPr>
            <p:txBody>
              <a:bodyPr wrap="none" anchor="ctr"/>
              <a:lstStyle/>
              <a:p>
                <a:endParaRPr lang="en-US"/>
              </a:p>
            </p:txBody>
          </p:sp>
          <p:sp>
            <p:nvSpPr>
              <p:cNvPr id="18555" name="Oval 219"/>
              <p:cNvSpPr>
                <a:spLocks noChangeArrowheads="1"/>
              </p:cNvSpPr>
              <p:nvPr/>
            </p:nvSpPr>
            <p:spPr bwMode="white">
              <a:xfrm>
                <a:off x="1366" y="3682"/>
                <a:ext cx="28" cy="28"/>
              </a:xfrm>
              <a:prstGeom prst="ellipse">
                <a:avLst/>
              </a:prstGeom>
              <a:solidFill>
                <a:schemeClr val="tx1"/>
              </a:solidFill>
              <a:ln w="9525">
                <a:noFill/>
                <a:round/>
                <a:headEnd/>
                <a:tailEnd/>
              </a:ln>
            </p:spPr>
            <p:txBody>
              <a:bodyPr wrap="none" anchor="ctr"/>
              <a:lstStyle/>
              <a:p>
                <a:endParaRPr lang="en-US"/>
              </a:p>
            </p:txBody>
          </p:sp>
          <p:sp>
            <p:nvSpPr>
              <p:cNvPr id="18556" name="Oval 220"/>
              <p:cNvSpPr>
                <a:spLocks noChangeArrowheads="1"/>
              </p:cNvSpPr>
              <p:nvPr/>
            </p:nvSpPr>
            <p:spPr bwMode="white">
              <a:xfrm>
                <a:off x="1406" y="3682"/>
                <a:ext cx="28" cy="28"/>
              </a:xfrm>
              <a:prstGeom prst="ellipse">
                <a:avLst/>
              </a:prstGeom>
              <a:solidFill>
                <a:schemeClr val="tx1"/>
              </a:solidFill>
              <a:ln w="9525">
                <a:noFill/>
                <a:round/>
                <a:headEnd/>
                <a:tailEnd/>
              </a:ln>
            </p:spPr>
            <p:txBody>
              <a:bodyPr wrap="none" anchor="ctr"/>
              <a:lstStyle/>
              <a:p>
                <a:endParaRPr lang="en-US"/>
              </a:p>
            </p:txBody>
          </p:sp>
          <p:sp>
            <p:nvSpPr>
              <p:cNvPr id="18557" name="Line 221"/>
              <p:cNvSpPr>
                <a:spLocks noChangeShapeType="1"/>
              </p:cNvSpPr>
              <p:nvPr/>
            </p:nvSpPr>
            <p:spPr bwMode="white">
              <a:xfrm>
                <a:off x="1369" y="3737"/>
                <a:ext cx="56" cy="0"/>
              </a:xfrm>
              <a:prstGeom prst="line">
                <a:avLst/>
              </a:prstGeom>
              <a:noFill/>
              <a:ln w="25400">
                <a:solidFill>
                  <a:schemeClr val="tx1"/>
                </a:solidFill>
                <a:prstDash val="sysDot"/>
                <a:round/>
                <a:headEnd/>
                <a:tailEnd/>
              </a:ln>
            </p:spPr>
            <p:txBody>
              <a:bodyPr/>
              <a:lstStyle/>
              <a:p>
                <a:endParaRPr lang="en-US"/>
              </a:p>
            </p:txBody>
          </p:sp>
        </p:grpSp>
      </p:grpSp>
      <p:grpSp>
        <p:nvGrpSpPr>
          <p:cNvPr id="18519" name="Group 609"/>
          <p:cNvGrpSpPr>
            <a:grpSpLocks/>
          </p:cNvGrpSpPr>
          <p:nvPr/>
        </p:nvGrpSpPr>
        <p:grpSpPr bwMode="auto">
          <a:xfrm>
            <a:off x="1201738" y="4249738"/>
            <a:ext cx="342900" cy="339725"/>
            <a:chOff x="364" y="3205"/>
            <a:chExt cx="214" cy="214"/>
          </a:xfrm>
        </p:grpSpPr>
        <p:sp>
          <p:nvSpPr>
            <p:cNvPr id="18547" name="Line 610"/>
            <p:cNvSpPr>
              <a:spLocks noChangeShapeType="1"/>
            </p:cNvSpPr>
            <p:nvPr/>
          </p:nvSpPr>
          <p:spPr bwMode="auto">
            <a:xfrm>
              <a:off x="372" y="3205"/>
              <a:ext cx="204" cy="214"/>
            </a:xfrm>
            <a:prstGeom prst="line">
              <a:avLst/>
            </a:prstGeom>
            <a:noFill/>
            <a:ln w="38100">
              <a:solidFill>
                <a:srgbClr val="FF0000"/>
              </a:solidFill>
              <a:round/>
              <a:headEnd/>
              <a:tailEnd/>
            </a:ln>
          </p:spPr>
          <p:txBody>
            <a:bodyPr/>
            <a:lstStyle/>
            <a:p>
              <a:endParaRPr lang="en-US"/>
            </a:p>
          </p:txBody>
        </p:sp>
        <p:sp>
          <p:nvSpPr>
            <p:cNvPr id="18548" name="Line 611"/>
            <p:cNvSpPr>
              <a:spLocks noChangeShapeType="1"/>
            </p:cNvSpPr>
            <p:nvPr/>
          </p:nvSpPr>
          <p:spPr bwMode="auto">
            <a:xfrm rot="-5400000">
              <a:off x="369" y="3208"/>
              <a:ext cx="204" cy="214"/>
            </a:xfrm>
            <a:prstGeom prst="line">
              <a:avLst/>
            </a:prstGeom>
            <a:noFill/>
            <a:ln w="38100">
              <a:solidFill>
                <a:srgbClr val="FF0000"/>
              </a:solidFill>
              <a:round/>
              <a:headEnd/>
              <a:tailEnd/>
            </a:ln>
          </p:spPr>
          <p:txBody>
            <a:bodyPr/>
            <a:lstStyle/>
            <a:p>
              <a:endParaRPr lang="en-US"/>
            </a:p>
          </p:txBody>
        </p:sp>
      </p:grpSp>
      <p:grpSp>
        <p:nvGrpSpPr>
          <p:cNvPr id="18520" name="Group 612"/>
          <p:cNvGrpSpPr>
            <a:grpSpLocks/>
          </p:cNvGrpSpPr>
          <p:nvPr/>
        </p:nvGrpSpPr>
        <p:grpSpPr bwMode="auto">
          <a:xfrm>
            <a:off x="1289050" y="3519488"/>
            <a:ext cx="342900" cy="339725"/>
            <a:chOff x="364" y="3205"/>
            <a:chExt cx="214" cy="214"/>
          </a:xfrm>
        </p:grpSpPr>
        <p:sp>
          <p:nvSpPr>
            <p:cNvPr id="18545" name="Line 613"/>
            <p:cNvSpPr>
              <a:spLocks noChangeShapeType="1"/>
            </p:cNvSpPr>
            <p:nvPr/>
          </p:nvSpPr>
          <p:spPr bwMode="auto">
            <a:xfrm>
              <a:off x="372" y="3205"/>
              <a:ext cx="204" cy="214"/>
            </a:xfrm>
            <a:prstGeom prst="line">
              <a:avLst/>
            </a:prstGeom>
            <a:noFill/>
            <a:ln w="38100">
              <a:solidFill>
                <a:srgbClr val="FF0000"/>
              </a:solidFill>
              <a:round/>
              <a:headEnd/>
              <a:tailEnd/>
            </a:ln>
          </p:spPr>
          <p:txBody>
            <a:bodyPr/>
            <a:lstStyle/>
            <a:p>
              <a:endParaRPr lang="en-US"/>
            </a:p>
          </p:txBody>
        </p:sp>
        <p:sp>
          <p:nvSpPr>
            <p:cNvPr id="18546" name="Line 614"/>
            <p:cNvSpPr>
              <a:spLocks noChangeShapeType="1"/>
            </p:cNvSpPr>
            <p:nvPr/>
          </p:nvSpPr>
          <p:spPr bwMode="auto">
            <a:xfrm rot="-5400000">
              <a:off x="369" y="3208"/>
              <a:ext cx="204" cy="214"/>
            </a:xfrm>
            <a:prstGeom prst="line">
              <a:avLst/>
            </a:prstGeom>
            <a:noFill/>
            <a:ln w="38100">
              <a:solidFill>
                <a:srgbClr val="FF0000"/>
              </a:solidFill>
              <a:round/>
              <a:headEnd/>
              <a:tailEnd/>
            </a:ln>
          </p:spPr>
          <p:txBody>
            <a:bodyPr/>
            <a:lstStyle/>
            <a:p>
              <a:endParaRPr lang="en-US"/>
            </a:p>
          </p:txBody>
        </p:sp>
      </p:grpSp>
      <p:grpSp>
        <p:nvGrpSpPr>
          <p:cNvPr id="18521" name="Group 615"/>
          <p:cNvGrpSpPr>
            <a:grpSpLocks/>
          </p:cNvGrpSpPr>
          <p:nvPr/>
        </p:nvGrpSpPr>
        <p:grpSpPr bwMode="auto">
          <a:xfrm>
            <a:off x="669925" y="4165600"/>
            <a:ext cx="342900" cy="339725"/>
            <a:chOff x="364" y="3205"/>
            <a:chExt cx="214" cy="214"/>
          </a:xfrm>
        </p:grpSpPr>
        <p:sp>
          <p:nvSpPr>
            <p:cNvPr id="18543" name="Line 616"/>
            <p:cNvSpPr>
              <a:spLocks noChangeShapeType="1"/>
            </p:cNvSpPr>
            <p:nvPr/>
          </p:nvSpPr>
          <p:spPr bwMode="auto">
            <a:xfrm>
              <a:off x="372" y="3205"/>
              <a:ext cx="204" cy="214"/>
            </a:xfrm>
            <a:prstGeom prst="line">
              <a:avLst/>
            </a:prstGeom>
            <a:noFill/>
            <a:ln w="38100">
              <a:solidFill>
                <a:srgbClr val="FF0000"/>
              </a:solidFill>
              <a:round/>
              <a:headEnd/>
              <a:tailEnd/>
            </a:ln>
          </p:spPr>
          <p:txBody>
            <a:bodyPr/>
            <a:lstStyle/>
            <a:p>
              <a:endParaRPr lang="en-US"/>
            </a:p>
          </p:txBody>
        </p:sp>
        <p:sp>
          <p:nvSpPr>
            <p:cNvPr id="18544" name="Line 617"/>
            <p:cNvSpPr>
              <a:spLocks noChangeShapeType="1"/>
            </p:cNvSpPr>
            <p:nvPr/>
          </p:nvSpPr>
          <p:spPr bwMode="auto">
            <a:xfrm rot="-5400000">
              <a:off x="369" y="3208"/>
              <a:ext cx="204" cy="214"/>
            </a:xfrm>
            <a:prstGeom prst="line">
              <a:avLst/>
            </a:prstGeom>
            <a:noFill/>
            <a:ln w="38100">
              <a:solidFill>
                <a:srgbClr val="FF0000"/>
              </a:solidFill>
              <a:round/>
              <a:headEnd/>
              <a:tailEnd/>
            </a:ln>
          </p:spPr>
          <p:txBody>
            <a:bodyPr/>
            <a:lstStyle/>
            <a:p>
              <a:endParaRPr lang="en-US"/>
            </a:p>
          </p:txBody>
        </p:sp>
      </p:grpSp>
      <p:sp>
        <p:nvSpPr>
          <p:cNvPr id="18540" name="Oval 662"/>
          <p:cNvSpPr>
            <a:spLocks noChangeArrowheads="1"/>
          </p:cNvSpPr>
          <p:nvPr/>
        </p:nvSpPr>
        <p:spPr bwMode="auto">
          <a:xfrm>
            <a:off x="4927600" y="2516188"/>
            <a:ext cx="2752725" cy="2095500"/>
          </a:xfrm>
          <a:prstGeom prst="ellipse">
            <a:avLst/>
          </a:prstGeom>
          <a:noFill/>
          <a:ln w="25400" algn="ctr">
            <a:solidFill>
              <a:srgbClr val="FF0000"/>
            </a:solidFill>
            <a:round/>
            <a:headEnd/>
            <a:tailEnd/>
          </a:ln>
        </p:spPr>
        <p:txBody>
          <a:bodyPr wrap="none" anchor="ctr"/>
          <a:lstStyle/>
          <a:p>
            <a:endParaRPr lang="en-US"/>
          </a:p>
        </p:txBody>
      </p:sp>
      <p:sp>
        <p:nvSpPr>
          <p:cNvPr id="232" name="Text Box 629"/>
          <p:cNvSpPr txBox="1">
            <a:spLocks noChangeArrowheads="1"/>
          </p:cNvSpPr>
          <p:nvPr/>
        </p:nvSpPr>
        <p:spPr bwMode="auto">
          <a:xfrm>
            <a:off x="0" y="6480175"/>
            <a:ext cx="9144000" cy="338138"/>
          </a:xfrm>
          <a:prstGeom prst="rect">
            <a:avLst/>
          </a:prstGeom>
          <a:gradFill rotWithShape="1">
            <a:gsLst>
              <a:gs pos="0">
                <a:schemeClr val="accent2"/>
              </a:gs>
              <a:gs pos="100000">
                <a:schemeClr val="accent2">
                  <a:gamma/>
                  <a:shade val="46275"/>
                  <a:invGamma/>
                </a:schemeClr>
              </a:gs>
            </a:gsLst>
            <a:lin ang="5400000" scaled="1"/>
          </a:gradFill>
          <a:ln w="9525">
            <a:noFill/>
            <a:miter lim="800000"/>
            <a:headEnd/>
            <a:tailEnd/>
          </a:ln>
          <a:effectLst/>
        </p:spPr>
        <p:txBody>
          <a:bodyPr anchor="ctr">
            <a:spAutoFit/>
          </a:bodyPr>
          <a:lstStyle/>
          <a:p>
            <a:pPr algn="ctr">
              <a:defRPr/>
            </a:pPr>
            <a:r>
              <a:rPr lang="en-US" sz="1600" b="1" dirty="0"/>
              <a:t>Security   Availability   Scalability   Visibility   Resource Savings   Performance</a:t>
            </a:r>
          </a:p>
        </p:txBody>
      </p:sp>
      <p:sp>
        <p:nvSpPr>
          <p:cNvPr id="18542" name="Rectangle 35"/>
          <p:cNvSpPr>
            <a:spLocks noChangeArrowheads="1"/>
          </p:cNvSpPr>
          <p:nvPr/>
        </p:nvSpPr>
        <p:spPr bwMode="auto">
          <a:xfrm>
            <a:off x="5283200" y="2922588"/>
            <a:ext cx="511175" cy="246062"/>
          </a:xfrm>
          <a:prstGeom prst="rect">
            <a:avLst/>
          </a:prstGeom>
          <a:noFill/>
          <a:ln w="9525" algn="ctr">
            <a:noFill/>
            <a:miter lim="800000"/>
            <a:headEnd/>
            <a:tailEnd/>
          </a:ln>
        </p:spPr>
        <p:txBody>
          <a:bodyPr wrap="none">
            <a:spAutoFit/>
          </a:bodyPr>
          <a:lstStyle/>
          <a:p>
            <a:pPr algn="ctr"/>
            <a:r>
              <a:rPr lang="en-US" sz="1000">
                <a:solidFill>
                  <a:schemeClr val="bg1"/>
                </a:solidFill>
              </a:rPr>
              <a:t>WAF</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754438" y="5278438"/>
            <a:ext cx="4799012" cy="846137"/>
          </a:xfrm>
          <a:prstGeom prst="rect">
            <a:avLst/>
          </a:prstGeom>
          <a:solidFill>
            <a:srgbClr val="FFFFFF"/>
          </a:solidFill>
          <a:ln w="9525">
            <a:noFill/>
            <a:miter lim="800000"/>
            <a:headEnd/>
            <a:tailEnd/>
          </a:ln>
        </p:spPr>
        <p:txBody>
          <a:bodyPr wrap="none" anchor="ctr"/>
          <a:lstStyle/>
          <a:p>
            <a:endParaRPr lang="en-US"/>
          </a:p>
        </p:txBody>
      </p:sp>
      <p:pic>
        <p:nvPicPr>
          <p:cNvPr id="19459" name="Picture 3" descr="symantec"/>
          <p:cNvPicPr>
            <a:picLocks noChangeAspect="1" noChangeArrowheads="1"/>
          </p:cNvPicPr>
          <p:nvPr/>
        </p:nvPicPr>
        <p:blipFill>
          <a:blip r:embed="rId3" cstate="print"/>
          <a:srcRect l="1744" t="8728" r="4533" b="21454"/>
          <a:stretch>
            <a:fillRect/>
          </a:stretch>
        </p:blipFill>
        <p:spPr bwMode="auto">
          <a:xfrm>
            <a:off x="4981575" y="5329238"/>
            <a:ext cx="760413" cy="406400"/>
          </a:xfrm>
          <a:prstGeom prst="rect">
            <a:avLst/>
          </a:prstGeom>
          <a:noFill/>
          <a:ln w="9525">
            <a:noFill/>
            <a:miter lim="800000"/>
            <a:headEnd/>
            <a:tailEnd/>
          </a:ln>
        </p:spPr>
      </p:pic>
      <p:pic>
        <p:nvPicPr>
          <p:cNvPr id="19460" name="Picture 4" descr="Microsoft Home">
            <a:hlinkClick r:id="rId4"/>
          </p:cNvPr>
          <p:cNvPicPr>
            <a:picLocks noChangeAspect="1" noChangeArrowheads="1"/>
          </p:cNvPicPr>
          <p:nvPr/>
        </p:nvPicPr>
        <p:blipFill>
          <a:blip r:embed="rId5" cstate="print"/>
          <a:srcRect r="30344"/>
          <a:stretch>
            <a:fillRect/>
          </a:stretch>
        </p:blipFill>
        <p:spPr bwMode="auto">
          <a:xfrm>
            <a:off x="6286500" y="5337175"/>
            <a:ext cx="827088" cy="296863"/>
          </a:xfrm>
          <a:prstGeom prst="rect">
            <a:avLst/>
          </a:prstGeom>
          <a:noFill/>
          <a:ln w="9525">
            <a:noFill/>
            <a:miter lim="800000"/>
            <a:headEnd/>
            <a:tailEnd/>
          </a:ln>
        </p:spPr>
      </p:pic>
      <p:pic>
        <p:nvPicPr>
          <p:cNvPr id="19461" name="Picture 7" descr="sun-logo-new"/>
          <p:cNvPicPr>
            <a:picLocks noChangeAspect="1" noChangeArrowheads="1"/>
          </p:cNvPicPr>
          <p:nvPr/>
        </p:nvPicPr>
        <p:blipFill>
          <a:blip r:embed="rId6" cstate="print"/>
          <a:srcRect b="34195"/>
          <a:stretch>
            <a:fillRect/>
          </a:stretch>
        </p:blipFill>
        <p:spPr bwMode="auto">
          <a:xfrm>
            <a:off x="3836988" y="5765800"/>
            <a:ext cx="695325" cy="274638"/>
          </a:xfrm>
          <a:prstGeom prst="rect">
            <a:avLst/>
          </a:prstGeom>
          <a:noFill/>
          <a:ln w="9525">
            <a:noFill/>
            <a:miter lim="800000"/>
            <a:headEnd/>
            <a:tailEnd/>
          </a:ln>
        </p:spPr>
      </p:pic>
      <p:pic>
        <p:nvPicPr>
          <p:cNvPr id="19462" name="Picture 8" descr="Logo-autodesk"/>
          <p:cNvPicPr>
            <a:picLocks noChangeAspect="1" noChangeArrowheads="1"/>
          </p:cNvPicPr>
          <p:nvPr/>
        </p:nvPicPr>
        <p:blipFill>
          <a:blip r:embed="rId7" cstate="print"/>
          <a:srcRect l="15437" t="34804" r="19202" b="47058"/>
          <a:stretch>
            <a:fillRect/>
          </a:stretch>
        </p:blipFill>
        <p:spPr bwMode="auto">
          <a:xfrm>
            <a:off x="6307138" y="5853113"/>
            <a:ext cx="838200" cy="277812"/>
          </a:xfrm>
          <a:prstGeom prst="rect">
            <a:avLst/>
          </a:prstGeom>
          <a:noFill/>
          <a:ln w="9525">
            <a:noFill/>
            <a:miter lim="800000"/>
            <a:headEnd/>
            <a:tailEnd/>
          </a:ln>
        </p:spPr>
      </p:pic>
      <p:pic>
        <p:nvPicPr>
          <p:cNvPr id="19463" name="Picture 9" descr="McAfee®, Inc.">
            <a:hlinkClick r:id="rId8"/>
          </p:cNvPr>
          <p:cNvPicPr>
            <a:picLocks noChangeAspect="1" noChangeArrowheads="1"/>
          </p:cNvPicPr>
          <p:nvPr/>
        </p:nvPicPr>
        <p:blipFill>
          <a:blip r:embed="rId9" cstate="print"/>
          <a:srcRect/>
          <a:stretch>
            <a:fillRect/>
          </a:stretch>
        </p:blipFill>
        <p:spPr bwMode="auto">
          <a:xfrm>
            <a:off x="6343650" y="5676900"/>
            <a:ext cx="738188" cy="179388"/>
          </a:xfrm>
          <a:prstGeom prst="rect">
            <a:avLst/>
          </a:prstGeom>
          <a:noFill/>
          <a:ln w="9525">
            <a:noFill/>
            <a:miter lim="800000"/>
            <a:headEnd/>
            <a:tailEnd/>
          </a:ln>
        </p:spPr>
      </p:pic>
      <p:sp>
        <p:nvSpPr>
          <p:cNvPr id="19464" name="Text Box 10"/>
          <p:cNvSpPr txBox="1">
            <a:spLocks noChangeArrowheads="1"/>
          </p:cNvSpPr>
          <p:nvPr/>
        </p:nvSpPr>
        <p:spPr bwMode="auto">
          <a:xfrm>
            <a:off x="152400" y="5446713"/>
            <a:ext cx="3638550" cy="690562"/>
          </a:xfrm>
          <a:prstGeom prst="rect">
            <a:avLst/>
          </a:prstGeom>
          <a:noFill/>
          <a:ln w="12699" algn="ctr">
            <a:noFill/>
            <a:miter lim="800000"/>
            <a:headEnd type="none" w="sm" len="sm"/>
            <a:tailEnd type="none" w="med" len="lg"/>
          </a:ln>
        </p:spPr>
        <p:txBody>
          <a:bodyPr>
            <a:spAutoFit/>
          </a:bodyPr>
          <a:lstStyle/>
          <a:p>
            <a:pPr marL="228600" indent="-114300">
              <a:lnSpc>
                <a:spcPct val="85000"/>
              </a:lnSpc>
              <a:spcAft>
                <a:spcPct val="50000"/>
              </a:spcAft>
              <a:buClr>
                <a:srgbClr val="FF9900"/>
              </a:buClr>
            </a:pPr>
            <a:r>
              <a:rPr lang="en-US" sz="2000">
                <a:solidFill>
                  <a:schemeClr val="accent2"/>
                </a:solidFill>
              </a:rPr>
              <a:t>Technology</a:t>
            </a:r>
          </a:p>
          <a:p>
            <a:pPr marL="228600" indent="-114300">
              <a:lnSpc>
                <a:spcPct val="85000"/>
              </a:lnSpc>
              <a:spcAft>
                <a:spcPct val="50000"/>
              </a:spcAft>
              <a:buClr>
                <a:srgbClr val="FF9900"/>
              </a:buClr>
              <a:buFontTx/>
              <a:buChar char="•"/>
            </a:pPr>
            <a:r>
              <a:rPr lang="en-US" i="1"/>
              <a:t>The top five anti-virus companies</a:t>
            </a:r>
            <a:endParaRPr lang="en-US" sz="2400"/>
          </a:p>
        </p:txBody>
      </p:sp>
      <p:sp>
        <p:nvSpPr>
          <p:cNvPr id="19465" name="Line 11"/>
          <p:cNvSpPr>
            <a:spLocks noChangeShapeType="1"/>
          </p:cNvSpPr>
          <p:nvPr/>
        </p:nvSpPr>
        <p:spPr bwMode="auto">
          <a:xfrm>
            <a:off x="585788" y="6118225"/>
            <a:ext cx="7848600" cy="1588"/>
          </a:xfrm>
          <a:prstGeom prst="line">
            <a:avLst/>
          </a:prstGeom>
          <a:noFill/>
          <a:ln w="6350">
            <a:solidFill>
              <a:srgbClr val="B2B2B2"/>
            </a:solidFill>
            <a:round/>
            <a:headEnd/>
            <a:tailEnd/>
          </a:ln>
        </p:spPr>
        <p:txBody>
          <a:bodyPr wrap="none" anchor="ctr"/>
          <a:lstStyle/>
          <a:p>
            <a:endParaRPr lang="en-US"/>
          </a:p>
        </p:txBody>
      </p:sp>
      <p:sp>
        <p:nvSpPr>
          <p:cNvPr id="19466" name="Rectangle 12"/>
          <p:cNvSpPr>
            <a:spLocks noChangeArrowheads="1"/>
          </p:cNvSpPr>
          <p:nvPr/>
        </p:nvSpPr>
        <p:spPr bwMode="auto">
          <a:xfrm>
            <a:off x="3754438" y="3602038"/>
            <a:ext cx="4799012" cy="896937"/>
          </a:xfrm>
          <a:prstGeom prst="rect">
            <a:avLst/>
          </a:prstGeom>
          <a:solidFill>
            <a:srgbClr val="FFFFFF"/>
          </a:solidFill>
          <a:ln w="9525">
            <a:noFill/>
            <a:miter lim="800000"/>
            <a:headEnd/>
            <a:tailEnd/>
          </a:ln>
        </p:spPr>
        <p:txBody>
          <a:bodyPr wrap="none" anchor="ctr"/>
          <a:lstStyle/>
          <a:p>
            <a:endParaRPr lang="en-US"/>
          </a:p>
        </p:txBody>
      </p:sp>
      <p:sp>
        <p:nvSpPr>
          <p:cNvPr id="19467" name="Rectangle 15"/>
          <p:cNvSpPr>
            <a:spLocks noChangeArrowheads="1"/>
          </p:cNvSpPr>
          <p:nvPr/>
        </p:nvSpPr>
        <p:spPr bwMode="auto">
          <a:xfrm>
            <a:off x="3754438" y="2840038"/>
            <a:ext cx="4799012" cy="827087"/>
          </a:xfrm>
          <a:prstGeom prst="rect">
            <a:avLst/>
          </a:prstGeom>
          <a:solidFill>
            <a:srgbClr val="FFFFFF"/>
          </a:solidFill>
          <a:ln w="9525">
            <a:noFill/>
            <a:miter lim="800000"/>
            <a:headEnd/>
            <a:tailEnd/>
          </a:ln>
        </p:spPr>
        <p:txBody>
          <a:bodyPr wrap="none" anchor="ctr"/>
          <a:lstStyle/>
          <a:p>
            <a:endParaRPr lang="en-US"/>
          </a:p>
        </p:txBody>
      </p:sp>
      <p:sp>
        <p:nvSpPr>
          <p:cNvPr id="19468" name="Line 16"/>
          <p:cNvSpPr>
            <a:spLocks noChangeShapeType="1"/>
          </p:cNvSpPr>
          <p:nvPr/>
        </p:nvSpPr>
        <p:spPr bwMode="auto">
          <a:xfrm>
            <a:off x="522288" y="4483100"/>
            <a:ext cx="7978775" cy="1588"/>
          </a:xfrm>
          <a:prstGeom prst="line">
            <a:avLst/>
          </a:prstGeom>
          <a:noFill/>
          <a:ln w="6350">
            <a:solidFill>
              <a:srgbClr val="B2B2B2"/>
            </a:solidFill>
            <a:round/>
            <a:headEnd/>
            <a:tailEnd/>
          </a:ln>
        </p:spPr>
        <p:txBody>
          <a:bodyPr wrap="none" anchor="ctr"/>
          <a:lstStyle/>
          <a:p>
            <a:endParaRPr lang="en-US"/>
          </a:p>
        </p:txBody>
      </p:sp>
      <p:sp>
        <p:nvSpPr>
          <p:cNvPr id="19469" name="Text Box 17"/>
          <p:cNvSpPr txBox="1">
            <a:spLocks noChangeArrowheads="1"/>
          </p:cNvSpPr>
          <p:nvPr/>
        </p:nvSpPr>
        <p:spPr bwMode="auto">
          <a:xfrm>
            <a:off x="152400" y="2971800"/>
            <a:ext cx="4646613" cy="893763"/>
          </a:xfrm>
          <a:prstGeom prst="rect">
            <a:avLst/>
          </a:prstGeom>
          <a:noFill/>
          <a:ln w="12699" algn="ctr">
            <a:noFill/>
            <a:miter lim="800000"/>
            <a:headEnd type="none" w="sm" len="sm"/>
            <a:tailEnd type="none" w="med" len="lg"/>
          </a:ln>
        </p:spPr>
        <p:txBody>
          <a:bodyPr>
            <a:spAutoFit/>
          </a:bodyPr>
          <a:lstStyle/>
          <a:p>
            <a:pPr marL="107950" indent="6350">
              <a:spcBef>
                <a:spcPct val="50000"/>
              </a:spcBef>
              <a:spcAft>
                <a:spcPct val="50000"/>
              </a:spcAft>
              <a:buClr>
                <a:srgbClr val="FF9900"/>
              </a:buClr>
            </a:pPr>
            <a:r>
              <a:rPr lang="en-US" sz="2000">
                <a:solidFill>
                  <a:schemeClr val="accent2"/>
                </a:solidFill>
              </a:rPr>
              <a:t>Media &amp; Entertainment</a:t>
            </a:r>
          </a:p>
          <a:p>
            <a:pPr marL="107950" indent="6350">
              <a:lnSpc>
                <a:spcPct val="85000"/>
              </a:lnSpc>
              <a:buClr>
                <a:schemeClr val="accent2"/>
              </a:buClr>
              <a:buFontTx/>
              <a:buChar char="•"/>
            </a:pPr>
            <a:r>
              <a:rPr lang="en-US" sz="1200" i="1"/>
              <a:t> </a:t>
            </a:r>
            <a:r>
              <a:rPr lang="en-US" i="1"/>
              <a:t>30 of the top 30 M&amp;E companies</a:t>
            </a:r>
          </a:p>
          <a:p>
            <a:pPr marL="107950" indent="6350">
              <a:lnSpc>
                <a:spcPct val="85000"/>
              </a:lnSpc>
              <a:spcAft>
                <a:spcPct val="50000"/>
              </a:spcAft>
              <a:buClr>
                <a:srgbClr val="FF9900"/>
              </a:buClr>
            </a:pPr>
            <a:endParaRPr lang="en-US" sz="1200"/>
          </a:p>
        </p:txBody>
      </p:sp>
      <p:sp>
        <p:nvSpPr>
          <p:cNvPr id="19470" name="Rectangle 18"/>
          <p:cNvSpPr>
            <a:spLocks noChangeArrowheads="1"/>
          </p:cNvSpPr>
          <p:nvPr/>
        </p:nvSpPr>
        <p:spPr bwMode="auto">
          <a:xfrm>
            <a:off x="3754438" y="2025650"/>
            <a:ext cx="4799012" cy="833438"/>
          </a:xfrm>
          <a:prstGeom prst="rect">
            <a:avLst/>
          </a:prstGeom>
          <a:solidFill>
            <a:srgbClr val="FFFFFF"/>
          </a:solidFill>
          <a:ln w="9525">
            <a:noFill/>
            <a:miter lim="800000"/>
            <a:headEnd/>
            <a:tailEnd/>
          </a:ln>
        </p:spPr>
        <p:txBody>
          <a:bodyPr wrap="none" anchor="ctr"/>
          <a:lstStyle/>
          <a:p>
            <a:endParaRPr lang="en-US"/>
          </a:p>
        </p:txBody>
      </p:sp>
      <p:sp>
        <p:nvSpPr>
          <p:cNvPr id="19471" name="Line 19"/>
          <p:cNvSpPr>
            <a:spLocks noChangeShapeType="1"/>
          </p:cNvSpPr>
          <p:nvPr/>
        </p:nvSpPr>
        <p:spPr bwMode="auto">
          <a:xfrm>
            <a:off x="630238" y="2922588"/>
            <a:ext cx="7921625" cy="1587"/>
          </a:xfrm>
          <a:prstGeom prst="line">
            <a:avLst/>
          </a:prstGeom>
          <a:noFill/>
          <a:ln w="6350">
            <a:solidFill>
              <a:srgbClr val="B2B2B2"/>
            </a:solidFill>
            <a:round/>
            <a:headEnd/>
            <a:tailEnd/>
          </a:ln>
        </p:spPr>
        <p:txBody>
          <a:bodyPr wrap="none" anchor="ctr"/>
          <a:lstStyle/>
          <a:p>
            <a:endParaRPr lang="en-US"/>
          </a:p>
        </p:txBody>
      </p:sp>
      <p:sp>
        <p:nvSpPr>
          <p:cNvPr id="19472" name="Text Box 20"/>
          <p:cNvSpPr txBox="1">
            <a:spLocks noChangeArrowheads="1"/>
          </p:cNvSpPr>
          <p:nvPr/>
        </p:nvSpPr>
        <p:spPr bwMode="auto">
          <a:xfrm>
            <a:off x="152400" y="1409700"/>
            <a:ext cx="3733800" cy="1103313"/>
          </a:xfrm>
          <a:prstGeom prst="rect">
            <a:avLst/>
          </a:prstGeom>
          <a:noFill/>
          <a:ln w="12699" algn="ctr">
            <a:noFill/>
            <a:miter lim="800000"/>
            <a:headEnd type="none" w="sm" len="sm"/>
            <a:tailEnd type="none" w="med" len="lg"/>
          </a:ln>
        </p:spPr>
        <p:txBody>
          <a:bodyPr>
            <a:spAutoFit/>
          </a:bodyPr>
          <a:lstStyle/>
          <a:p>
            <a:pPr marL="107950" indent="6350">
              <a:spcBef>
                <a:spcPct val="50000"/>
              </a:spcBef>
              <a:spcAft>
                <a:spcPct val="50000"/>
              </a:spcAft>
              <a:buClr>
                <a:srgbClr val="FF9900"/>
              </a:buClr>
            </a:pPr>
            <a:r>
              <a:rPr lang="en-US" sz="2000">
                <a:solidFill>
                  <a:schemeClr val="accent2"/>
                </a:solidFill>
              </a:rPr>
              <a:t>Retail &amp; Travel</a:t>
            </a:r>
          </a:p>
          <a:p>
            <a:pPr marL="107950" indent="6350">
              <a:lnSpc>
                <a:spcPct val="85000"/>
              </a:lnSpc>
              <a:buClr>
                <a:schemeClr val="accent2"/>
              </a:buClr>
              <a:buFontTx/>
              <a:buChar char="•"/>
            </a:pPr>
            <a:r>
              <a:rPr lang="en-US" i="1"/>
              <a:t> Over 400 Global Retailers</a:t>
            </a:r>
          </a:p>
          <a:p>
            <a:pPr marL="107950" indent="6350">
              <a:lnSpc>
                <a:spcPct val="85000"/>
              </a:lnSpc>
              <a:buClr>
                <a:schemeClr val="accent2"/>
              </a:buClr>
              <a:buFontTx/>
              <a:buChar char="•"/>
            </a:pPr>
            <a:r>
              <a:rPr lang="en-US" i="1"/>
              <a:t> 50 of the top 50 U.S. Retailers</a:t>
            </a:r>
          </a:p>
          <a:p>
            <a:pPr marL="107950" indent="6350">
              <a:lnSpc>
                <a:spcPct val="85000"/>
              </a:lnSpc>
              <a:buClr>
                <a:schemeClr val="accent2"/>
              </a:buClr>
              <a:buFontTx/>
              <a:buChar char="•"/>
            </a:pPr>
            <a:r>
              <a:rPr lang="en-US" i="1"/>
              <a:t> Over 125 Global Online Travel Sites</a:t>
            </a:r>
            <a:endParaRPr lang="en-US"/>
          </a:p>
        </p:txBody>
      </p:sp>
      <p:sp>
        <p:nvSpPr>
          <p:cNvPr id="19473" name="Rectangle 21"/>
          <p:cNvSpPr>
            <a:spLocks noChangeArrowheads="1"/>
          </p:cNvSpPr>
          <p:nvPr/>
        </p:nvSpPr>
        <p:spPr bwMode="auto">
          <a:xfrm>
            <a:off x="304800" y="276225"/>
            <a:ext cx="7473950" cy="550863"/>
          </a:xfrm>
          <a:prstGeom prst="rect">
            <a:avLst/>
          </a:prstGeom>
          <a:noFill/>
          <a:ln w="9525">
            <a:noFill/>
            <a:miter lim="800000"/>
            <a:headEnd/>
            <a:tailEnd/>
          </a:ln>
        </p:spPr>
        <p:txBody>
          <a:bodyPr anchor="b"/>
          <a:lstStyle/>
          <a:p>
            <a:pPr eaLnBrk="0" hangingPunct="0"/>
            <a:r>
              <a:rPr lang="en-US" sz="2400" b="1"/>
              <a:t>Broad adoption across verticals</a:t>
            </a:r>
          </a:p>
          <a:p>
            <a:pPr eaLnBrk="0" hangingPunct="0"/>
            <a:r>
              <a:rPr lang="en-US" sz="2000" b="1" i="1">
                <a:solidFill>
                  <a:schemeClr val="accent2"/>
                </a:solidFill>
              </a:rPr>
              <a:t>If you’re on-line you’re using Akamai</a:t>
            </a:r>
          </a:p>
        </p:txBody>
      </p:sp>
      <p:sp>
        <p:nvSpPr>
          <p:cNvPr id="19474" name="Rectangle 22"/>
          <p:cNvSpPr>
            <a:spLocks noChangeArrowheads="1"/>
          </p:cNvSpPr>
          <p:nvPr/>
        </p:nvSpPr>
        <p:spPr bwMode="auto">
          <a:xfrm>
            <a:off x="3754438" y="1335088"/>
            <a:ext cx="4799012" cy="782637"/>
          </a:xfrm>
          <a:prstGeom prst="rect">
            <a:avLst/>
          </a:prstGeom>
          <a:solidFill>
            <a:srgbClr val="FFFFFF"/>
          </a:solidFill>
          <a:ln w="9525">
            <a:noFill/>
            <a:miter lim="800000"/>
            <a:headEnd/>
            <a:tailEnd/>
          </a:ln>
        </p:spPr>
        <p:txBody>
          <a:bodyPr wrap="none" anchor="ctr"/>
          <a:lstStyle/>
          <a:p>
            <a:endParaRPr lang="en-US"/>
          </a:p>
        </p:txBody>
      </p:sp>
      <p:sp>
        <p:nvSpPr>
          <p:cNvPr id="19475" name="Rectangle 23"/>
          <p:cNvSpPr>
            <a:spLocks noChangeArrowheads="1"/>
          </p:cNvSpPr>
          <p:nvPr/>
        </p:nvSpPr>
        <p:spPr bwMode="auto">
          <a:xfrm>
            <a:off x="3754438" y="4497388"/>
            <a:ext cx="4799012" cy="808037"/>
          </a:xfrm>
          <a:prstGeom prst="rect">
            <a:avLst/>
          </a:prstGeom>
          <a:solidFill>
            <a:srgbClr val="FFFFFF"/>
          </a:solidFill>
          <a:ln w="9525">
            <a:noFill/>
            <a:miter lim="800000"/>
            <a:headEnd/>
            <a:tailEnd/>
          </a:ln>
        </p:spPr>
        <p:txBody>
          <a:bodyPr wrap="none" anchor="ctr"/>
          <a:lstStyle/>
          <a:p>
            <a:endParaRPr lang="en-US"/>
          </a:p>
        </p:txBody>
      </p:sp>
      <p:sp>
        <p:nvSpPr>
          <p:cNvPr id="19476" name="Line 24"/>
          <p:cNvSpPr>
            <a:spLocks noChangeShapeType="1"/>
          </p:cNvSpPr>
          <p:nvPr/>
        </p:nvSpPr>
        <p:spPr bwMode="auto">
          <a:xfrm>
            <a:off x="604838" y="5299075"/>
            <a:ext cx="7848600" cy="1588"/>
          </a:xfrm>
          <a:prstGeom prst="line">
            <a:avLst/>
          </a:prstGeom>
          <a:noFill/>
          <a:ln w="6350">
            <a:solidFill>
              <a:srgbClr val="B2B2B2"/>
            </a:solidFill>
            <a:round/>
            <a:headEnd/>
            <a:tailEnd/>
          </a:ln>
        </p:spPr>
        <p:txBody>
          <a:bodyPr wrap="none" anchor="ctr"/>
          <a:lstStyle/>
          <a:p>
            <a:endParaRPr lang="en-US"/>
          </a:p>
        </p:txBody>
      </p:sp>
      <p:sp>
        <p:nvSpPr>
          <p:cNvPr id="19477" name="Text Box 25"/>
          <p:cNvSpPr txBox="1">
            <a:spLocks noChangeArrowheads="1"/>
          </p:cNvSpPr>
          <p:nvPr/>
        </p:nvSpPr>
        <p:spPr bwMode="auto">
          <a:xfrm>
            <a:off x="152400" y="4548188"/>
            <a:ext cx="4346575" cy="690562"/>
          </a:xfrm>
          <a:prstGeom prst="rect">
            <a:avLst/>
          </a:prstGeom>
          <a:noFill/>
          <a:ln w="12699" algn="ctr">
            <a:noFill/>
            <a:miter lim="800000"/>
            <a:headEnd type="none" w="sm" len="sm"/>
            <a:tailEnd type="none" w="med" len="lg"/>
          </a:ln>
        </p:spPr>
        <p:txBody>
          <a:bodyPr>
            <a:spAutoFit/>
          </a:bodyPr>
          <a:lstStyle/>
          <a:p>
            <a:pPr marL="107950" indent="6350">
              <a:lnSpc>
                <a:spcPct val="85000"/>
              </a:lnSpc>
              <a:spcAft>
                <a:spcPct val="50000"/>
              </a:spcAft>
              <a:buClr>
                <a:srgbClr val="FF9900"/>
              </a:buClr>
            </a:pPr>
            <a:r>
              <a:rPr lang="en-US" sz="2000">
                <a:solidFill>
                  <a:schemeClr val="accent2"/>
                </a:solidFill>
              </a:rPr>
              <a:t>Finance</a:t>
            </a:r>
          </a:p>
          <a:p>
            <a:pPr marL="107950" indent="6350">
              <a:lnSpc>
                <a:spcPct val="85000"/>
              </a:lnSpc>
              <a:buClr>
                <a:schemeClr val="accent2"/>
              </a:buClr>
              <a:buFontTx/>
              <a:buChar char="•"/>
            </a:pPr>
            <a:r>
              <a:rPr lang="en-US" sz="1200" i="1"/>
              <a:t> </a:t>
            </a:r>
            <a:r>
              <a:rPr lang="en-US" i="1"/>
              <a:t>9 of top 15 Global Banks</a:t>
            </a:r>
            <a:endParaRPr lang="en-US" sz="2400"/>
          </a:p>
        </p:txBody>
      </p:sp>
      <p:sp>
        <p:nvSpPr>
          <p:cNvPr id="19478" name="Line 26"/>
          <p:cNvSpPr>
            <a:spLocks noChangeShapeType="1"/>
          </p:cNvSpPr>
          <p:nvPr/>
        </p:nvSpPr>
        <p:spPr bwMode="auto">
          <a:xfrm flipV="1">
            <a:off x="6370638" y="7048500"/>
            <a:ext cx="465137" cy="9525"/>
          </a:xfrm>
          <a:prstGeom prst="line">
            <a:avLst/>
          </a:prstGeom>
          <a:noFill/>
          <a:ln w="19050">
            <a:solidFill>
              <a:schemeClr val="accent2"/>
            </a:solidFill>
            <a:round/>
            <a:headEnd/>
            <a:tailEnd/>
          </a:ln>
        </p:spPr>
        <p:txBody>
          <a:bodyPr wrap="none" anchor="ctr"/>
          <a:lstStyle/>
          <a:p>
            <a:endParaRPr lang="en-US"/>
          </a:p>
        </p:txBody>
      </p:sp>
      <p:pic>
        <p:nvPicPr>
          <p:cNvPr id="19479" name="Picture 27"/>
          <p:cNvPicPr>
            <a:picLocks noChangeAspect="1" noChangeArrowheads="1"/>
          </p:cNvPicPr>
          <p:nvPr/>
        </p:nvPicPr>
        <p:blipFill>
          <a:blip r:embed="rId10" cstate="print"/>
          <a:srcRect/>
          <a:stretch>
            <a:fillRect/>
          </a:stretch>
        </p:blipFill>
        <p:spPr bwMode="auto">
          <a:xfrm>
            <a:off x="3770313" y="3349625"/>
            <a:ext cx="492125" cy="666750"/>
          </a:xfrm>
          <a:prstGeom prst="rect">
            <a:avLst/>
          </a:prstGeom>
          <a:noFill/>
          <a:ln w="9525">
            <a:noFill/>
            <a:miter lim="800000"/>
            <a:headEnd/>
            <a:tailEnd/>
          </a:ln>
        </p:spPr>
      </p:pic>
      <p:pic>
        <p:nvPicPr>
          <p:cNvPr id="19480" name="Picture 28"/>
          <p:cNvPicPr>
            <a:picLocks noChangeAspect="1" noChangeArrowheads="1"/>
          </p:cNvPicPr>
          <p:nvPr/>
        </p:nvPicPr>
        <p:blipFill>
          <a:blip r:embed="rId11"/>
          <a:srcRect/>
          <a:stretch>
            <a:fillRect/>
          </a:stretch>
        </p:blipFill>
        <p:spPr bwMode="auto">
          <a:xfrm>
            <a:off x="4567238" y="3424238"/>
            <a:ext cx="9525" cy="9525"/>
          </a:xfrm>
          <a:prstGeom prst="rect">
            <a:avLst/>
          </a:prstGeom>
          <a:noFill/>
          <a:ln w="25400">
            <a:noFill/>
            <a:miter lim="800000"/>
            <a:headEnd/>
            <a:tailEnd/>
          </a:ln>
        </p:spPr>
      </p:pic>
      <p:pic>
        <p:nvPicPr>
          <p:cNvPr id="19481" name="Picture 29"/>
          <p:cNvPicPr>
            <a:picLocks noChangeAspect="1" noChangeArrowheads="1"/>
          </p:cNvPicPr>
          <p:nvPr/>
        </p:nvPicPr>
        <p:blipFill>
          <a:blip r:embed="rId11"/>
          <a:srcRect/>
          <a:stretch>
            <a:fillRect/>
          </a:stretch>
        </p:blipFill>
        <p:spPr bwMode="auto">
          <a:xfrm>
            <a:off x="4567238" y="3424238"/>
            <a:ext cx="9525" cy="9525"/>
          </a:xfrm>
          <a:prstGeom prst="rect">
            <a:avLst/>
          </a:prstGeom>
          <a:noFill/>
          <a:ln w="25400">
            <a:noFill/>
            <a:miter lim="800000"/>
            <a:headEnd/>
            <a:tailEnd/>
          </a:ln>
        </p:spPr>
      </p:pic>
      <p:pic>
        <p:nvPicPr>
          <p:cNvPr id="19482" name="Picture 30"/>
          <p:cNvPicPr>
            <a:picLocks noChangeAspect="1" noChangeArrowheads="1"/>
          </p:cNvPicPr>
          <p:nvPr/>
        </p:nvPicPr>
        <p:blipFill>
          <a:blip r:embed="rId11"/>
          <a:srcRect/>
          <a:stretch>
            <a:fillRect/>
          </a:stretch>
        </p:blipFill>
        <p:spPr bwMode="auto">
          <a:xfrm>
            <a:off x="4567238" y="3424238"/>
            <a:ext cx="9525" cy="9525"/>
          </a:xfrm>
          <a:prstGeom prst="rect">
            <a:avLst/>
          </a:prstGeom>
          <a:noFill/>
          <a:ln w="25400">
            <a:noFill/>
            <a:miter lim="800000"/>
            <a:headEnd/>
            <a:tailEnd/>
          </a:ln>
        </p:spPr>
      </p:pic>
      <p:pic>
        <p:nvPicPr>
          <p:cNvPr id="19483" name="Picture 31"/>
          <p:cNvPicPr>
            <a:picLocks noChangeAspect="1" noChangeArrowheads="1"/>
          </p:cNvPicPr>
          <p:nvPr/>
        </p:nvPicPr>
        <p:blipFill>
          <a:blip r:embed="rId11"/>
          <a:srcRect/>
          <a:stretch>
            <a:fillRect/>
          </a:stretch>
        </p:blipFill>
        <p:spPr bwMode="auto">
          <a:xfrm>
            <a:off x="4567238" y="3424238"/>
            <a:ext cx="9525" cy="9525"/>
          </a:xfrm>
          <a:prstGeom prst="rect">
            <a:avLst/>
          </a:prstGeom>
          <a:noFill/>
          <a:ln w="25400">
            <a:noFill/>
            <a:miter lim="800000"/>
            <a:headEnd/>
            <a:tailEnd/>
          </a:ln>
        </p:spPr>
      </p:pic>
      <p:pic>
        <p:nvPicPr>
          <p:cNvPr id="19484" name="Picture 32"/>
          <p:cNvPicPr>
            <a:picLocks noChangeAspect="1" noChangeArrowheads="1"/>
          </p:cNvPicPr>
          <p:nvPr/>
        </p:nvPicPr>
        <p:blipFill>
          <a:blip r:embed="rId12" cstate="print"/>
          <a:srcRect/>
          <a:stretch>
            <a:fillRect/>
          </a:stretch>
        </p:blipFill>
        <p:spPr bwMode="auto">
          <a:xfrm>
            <a:off x="7002463" y="1377950"/>
            <a:ext cx="1446212" cy="361950"/>
          </a:xfrm>
          <a:prstGeom prst="rect">
            <a:avLst/>
          </a:prstGeom>
          <a:noFill/>
          <a:ln w="9525">
            <a:noFill/>
            <a:miter lim="800000"/>
            <a:headEnd/>
            <a:tailEnd/>
          </a:ln>
        </p:spPr>
      </p:pic>
      <p:pic>
        <p:nvPicPr>
          <p:cNvPr id="19485" name="Picture 36"/>
          <p:cNvPicPr>
            <a:picLocks noChangeAspect="1" noChangeArrowheads="1"/>
          </p:cNvPicPr>
          <p:nvPr/>
        </p:nvPicPr>
        <p:blipFill>
          <a:blip r:embed="rId13" cstate="print"/>
          <a:srcRect/>
          <a:stretch>
            <a:fillRect/>
          </a:stretch>
        </p:blipFill>
        <p:spPr bwMode="auto">
          <a:xfrm>
            <a:off x="5767388" y="1370013"/>
            <a:ext cx="592137" cy="571500"/>
          </a:xfrm>
          <a:prstGeom prst="rect">
            <a:avLst/>
          </a:prstGeom>
          <a:noFill/>
          <a:ln w="25400">
            <a:noFill/>
            <a:miter lim="800000"/>
            <a:headEnd/>
            <a:tailEnd/>
          </a:ln>
        </p:spPr>
      </p:pic>
      <p:pic>
        <p:nvPicPr>
          <p:cNvPr id="19486" name="Picture 40"/>
          <p:cNvPicPr>
            <a:picLocks noChangeAspect="1" noChangeArrowheads="1"/>
          </p:cNvPicPr>
          <p:nvPr/>
        </p:nvPicPr>
        <p:blipFill>
          <a:blip r:embed="rId14" cstate="print"/>
          <a:srcRect/>
          <a:stretch>
            <a:fillRect/>
          </a:stretch>
        </p:blipFill>
        <p:spPr bwMode="auto">
          <a:xfrm>
            <a:off x="7743825" y="2974975"/>
            <a:ext cx="788988" cy="471488"/>
          </a:xfrm>
          <a:prstGeom prst="rect">
            <a:avLst/>
          </a:prstGeom>
          <a:noFill/>
          <a:ln w="25400">
            <a:noFill/>
            <a:miter lim="800000"/>
            <a:headEnd/>
            <a:tailEnd/>
          </a:ln>
        </p:spPr>
      </p:pic>
      <p:pic>
        <p:nvPicPr>
          <p:cNvPr id="19487" name="Picture 41"/>
          <p:cNvPicPr>
            <a:picLocks noChangeAspect="1" noChangeArrowheads="1"/>
          </p:cNvPicPr>
          <p:nvPr/>
        </p:nvPicPr>
        <p:blipFill>
          <a:blip r:embed="rId11"/>
          <a:srcRect/>
          <a:stretch>
            <a:fillRect/>
          </a:stretch>
        </p:blipFill>
        <p:spPr bwMode="auto">
          <a:xfrm>
            <a:off x="4567238" y="3424238"/>
            <a:ext cx="9525" cy="9525"/>
          </a:xfrm>
          <a:prstGeom prst="rect">
            <a:avLst/>
          </a:prstGeom>
          <a:noFill/>
          <a:ln w="25400">
            <a:noFill/>
            <a:miter lim="800000"/>
            <a:headEnd/>
            <a:tailEnd/>
          </a:ln>
        </p:spPr>
      </p:pic>
      <p:pic>
        <p:nvPicPr>
          <p:cNvPr id="19488" name="Picture 42"/>
          <p:cNvPicPr>
            <a:picLocks noChangeAspect="1" noChangeArrowheads="1"/>
          </p:cNvPicPr>
          <p:nvPr/>
        </p:nvPicPr>
        <p:blipFill>
          <a:blip r:embed="rId15" cstate="print"/>
          <a:srcRect/>
          <a:stretch>
            <a:fillRect/>
          </a:stretch>
        </p:blipFill>
        <p:spPr bwMode="auto">
          <a:xfrm>
            <a:off x="7554913" y="4070350"/>
            <a:ext cx="925512" cy="384175"/>
          </a:xfrm>
          <a:prstGeom prst="rect">
            <a:avLst/>
          </a:prstGeom>
          <a:noFill/>
          <a:ln w="25400">
            <a:noFill/>
            <a:miter lim="800000"/>
            <a:headEnd/>
            <a:tailEnd/>
          </a:ln>
        </p:spPr>
      </p:pic>
      <p:pic>
        <p:nvPicPr>
          <p:cNvPr id="19489" name="Picture 44"/>
          <p:cNvPicPr>
            <a:picLocks noChangeAspect="1" noChangeArrowheads="1"/>
          </p:cNvPicPr>
          <p:nvPr/>
        </p:nvPicPr>
        <p:blipFill>
          <a:blip r:embed="rId16" cstate="print"/>
          <a:srcRect/>
          <a:stretch>
            <a:fillRect/>
          </a:stretch>
        </p:blipFill>
        <p:spPr bwMode="auto">
          <a:xfrm>
            <a:off x="3779838" y="2505075"/>
            <a:ext cx="931862" cy="396875"/>
          </a:xfrm>
          <a:prstGeom prst="rect">
            <a:avLst/>
          </a:prstGeom>
          <a:noFill/>
          <a:ln w="25400">
            <a:noFill/>
            <a:miter lim="800000"/>
            <a:headEnd/>
            <a:tailEnd/>
          </a:ln>
        </p:spPr>
      </p:pic>
      <p:pic>
        <p:nvPicPr>
          <p:cNvPr id="19490" name="Picture 46"/>
          <p:cNvPicPr>
            <a:picLocks noChangeAspect="1" noChangeArrowheads="1"/>
          </p:cNvPicPr>
          <p:nvPr/>
        </p:nvPicPr>
        <p:blipFill>
          <a:blip r:embed="rId17" cstate="print"/>
          <a:srcRect/>
          <a:stretch>
            <a:fillRect/>
          </a:stretch>
        </p:blipFill>
        <p:spPr bwMode="auto">
          <a:xfrm>
            <a:off x="4775200" y="2168525"/>
            <a:ext cx="838200" cy="325438"/>
          </a:xfrm>
          <a:prstGeom prst="rect">
            <a:avLst/>
          </a:prstGeom>
          <a:noFill/>
          <a:ln w="25400">
            <a:noFill/>
            <a:miter lim="800000"/>
            <a:headEnd/>
            <a:tailEnd/>
          </a:ln>
        </p:spPr>
      </p:pic>
      <p:pic>
        <p:nvPicPr>
          <p:cNvPr id="19491" name="Picture 48"/>
          <p:cNvPicPr>
            <a:picLocks noChangeAspect="1" noChangeArrowheads="1"/>
          </p:cNvPicPr>
          <p:nvPr/>
        </p:nvPicPr>
        <p:blipFill>
          <a:blip r:embed="rId18" cstate="print"/>
          <a:srcRect/>
          <a:stretch>
            <a:fillRect/>
          </a:stretch>
        </p:blipFill>
        <p:spPr bwMode="auto">
          <a:xfrm>
            <a:off x="6380163" y="1349375"/>
            <a:ext cx="593725" cy="573088"/>
          </a:xfrm>
          <a:prstGeom prst="rect">
            <a:avLst/>
          </a:prstGeom>
          <a:noFill/>
          <a:ln w="25400">
            <a:noFill/>
            <a:miter lim="800000"/>
            <a:headEnd/>
            <a:tailEnd/>
          </a:ln>
        </p:spPr>
      </p:pic>
      <p:pic>
        <p:nvPicPr>
          <p:cNvPr id="19492" name="Picture 49"/>
          <p:cNvPicPr>
            <a:picLocks noChangeAspect="1" noChangeArrowheads="1"/>
          </p:cNvPicPr>
          <p:nvPr/>
        </p:nvPicPr>
        <p:blipFill>
          <a:blip r:embed="rId19" cstate="print"/>
          <a:srcRect/>
          <a:stretch>
            <a:fillRect/>
          </a:stretch>
        </p:blipFill>
        <p:spPr bwMode="auto">
          <a:xfrm>
            <a:off x="4606925" y="5734050"/>
            <a:ext cx="574675" cy="377825"/>
          </a:xfrm>
          <a:prstGeom prst="rect">
            <a:avLst/>
          </a:prstGeom>
          <a:noFill/>
          <a:ln w="25400">
            <a:noFill/>
            <a:miter lim="800000"/>
            <a:headEnd/>
            <a:tailEnd/>
          </a:ln>
        </p:spPr>
      </p:pic>
      <p:pic>
        <p:nvPicPr>
          <p:cNvPr id="19493" name="Picture 50"/>
          <p:cNvPicPr>
            <a:picLocks noChangeAspect="1" noChangeArrowheads="1"/>
          </p:cNvPicPr>
          <p:nvPr/>
        </p:nvPicPr>
        <p:blipFill>
          <a:blip r:embed="rId20" cstate="print"/>
          <a:srcRect/>
          <a:stretch>
            <a:fillRect/>
          </a:stretch>
        </p:blipFill>
        <p:spPr bwMode="auto">
          <a:xfrm>
            <a:off x="3790950" y="1385888"/>
            <a:ext cx="655638" cy="428625"/>
          </a:xfrm>
          <a:prstGeom prst="rect">
            <a:avLst/>
          </a:prstGeom>
          <a:noFill/>
          <a:ln w="25400">
            <a:noFill/>
            <a:miter lim="800000"/>
            <a:headEnd/>
            <a:tailEnd/>
          </a:ln>
        </p:spPr>
      </p:pic>
      <p:pic>
        <p:nvPicPr>
          <p:cNvPr id="19494" name="Picture 51"/>
          <p:cNvPicPr>
            <a:picLocks noChangeAspect="1" noChangeArrowheads="1"/>
          </p:cNvPicPr>
          <p:nvPr/>
        </p:nvPicPr>
        <p:blipFill>
          <a:blip r:embed="rId21" cstate="print"/>
          <a:srcRect/>
          <a:stretch>
            <a:fillRect/>
          </a:stretch>
        </p:blipFill>
        <p:spPr bwMode="auto">
          <a:xfrm>
            <a:off x="5661025" y="2143125"/>
            <a:ext cx="882650" cy="368300"/>
          </a:xfrm>
          <a:prstGeom prst="rect">
            <a:avLst/>
          </a:prstGeom>
          <a:noFill/>
          <a:ln w="25400">
            <a:noFill/>
            <a:miter lim="800000"/>
            <a:headEnd/>
            <a:tailEnd/>
          </a:ln>
        </p:spPr>
      </p:pic>
      <p:pic>
        <p:nvPicPr>
          <p:cNvPr id="19495" name="Picture 52"/>
          <p:cNvPicPr>
            <a:picLocks noChangeAspect="1" noChangeArrowheads="1"/>
          </p:cNvPicPr>
          <p:nvPr/>
        </p:nvPicPr>
        <p:blipFill>
          <a:blip r:embed="rId22" cstate="print"/>
          <a:srcRect/>
          <a:stretch>
            <a:fillRect/>
          </a:stretch>
        </p:blipFill>
        <p:spPr bwMode="auto">
          <a:xfrm>
            <a:off x="3759200" y="2112963"/>
            <a:ext cx="915988" cy="423862"/>
          </a:xfrm>
          <a:prstGeom prst="rect">
            <a:avLst/>
          </a:prstGeom>
          <a:noFill/>
          <a:ln w="25400">
            <a:noFill/>
            <a:miter lim="800000"/>
            <a:headEnd/>
            <a:tailEnd/>
          </a:ln>
        </p:spPr>
      </p:pic>
      <p:pic>
        <p:nvPicPr>
          <p:cNvPr id="19496" name="Picture 54"/>
          <p:cNvPicPr>
            <a:picLocks noChangeAspect="1" noChangeArrowheads="1"/>
          </p:cNvPicPr>
          <p:nvPr/>
        </p:nvPicPr>
        <p:blipFill>
          <a:blip r:embed="rId23" cstate="print"/>
          <a:srcRect/>
          <a:stretch>
            <a:fillRect/>
          </a:stretch>
        </p:blipFill>
        <p:spPr bwMode="auto">
          <a:xfrm>
            <a:off x="5268913" y="5668963"/>
            <a:ext cx="455612" cy="444500"/>
          </a:xfrm>
          <a:prstGeom prst="rect">
            <a:avLst/>
          </a:prstGeom>
          <a:noFill/>
          <a:ln w="25400">
            <a:noFill/>
            <a:miter lim="800000"/>
            <a:headEnd/>
            <a:tailEnd/>
          </a:ln>
        </p:spPr>
      </p:pic>
      <p:pic>
        <p:nvPicPr>
          <p:cNvPr id="19497" name="Picture 55"/>
          <p:cNvPicPr>
            <a:picLocks noChangeAspect="1" noChangeArrowheads="1"/>
          </p:cNvPicPr>
          <p:nvPr/>
        </p:nvPicPr>
        <p:blipFill>
          <a:blip r:embed="rId24" cstate="print"/>
          <a:srcRect/>
          <a:stretch>
            <a:fillRect/>
          </a:stretch>
        </p:blipFill>
        <p:spPr bwMode="auto">
          <a:xfrm>
            <a:off x="7218363" y="5878513"/>
            <a:ext cx="522287" cy="215900"/>
          </a:xfrm>
          <a:prstGeom prst="rect">
            <a:avLst/>
          </a:prstGeom>
          <a:noFill/>
          <a:ln w="25400">
            <a:noFill/>
            <a:miter lim="800000"/>
            <a:headEnd/>
            <a:tailEnd/>
          </a:ln>
        </p:spPr>
      </p:pic>
      <p:pic>
        <p:nvPicPr>
          <p:cNvPr id="19498" name="Picture 61"/>
          <p:cNvPicPr>
            <a:picLocks noChangeAspect="1" noChangeArrowheads="1"/>
          </p:cNvPicPr>
          <p:nvPr/>
        </p:nvPicPr>
        <p:blipFill>
          <a:blip r:embed="rId25" cstate="print"/>
          <a:srcRect/>
          <a:stretch>
            <a:fillRect/>
          </a:stretch>
        </p:blipFill>
        <p:spPr bwMode="auto">
          <a:xfrm>
            <a:off x="4462463" y="1414463"/>
            <a:ext cx="557212" cy="374650"/>
          </a:xfrm>
          <a:prstGeom prst="rect">
            <a:avLst/>
          </a:prstGeom>
          <a:noFill/>
          <a:ln w="25400">
            <a:noFill/>
            <a:miter lim="800000"/>
            <a:headEnd/>
            <a:tailEnd/>
          </a:ln>
        </p:spPr>
      </p:pic>
      <p:pic>
        <p:nvPicPr>
          <p:cNvPr id="19499" name="Picture 63" descr="Costco logo">
            <a:hlinkClick r:id="rId26" tooltip="Costco logo"/>
          </p:cNvPr>
          <p:cNvPicPr>
            <a:picLocks noChangeAspect="1" noChangeArrowheads="1"/>
          </p:cNvPicPr>
          <p:nvPr/>
        </p:nvPicPr>
        <p:blipFill>
          <a:blip r:embed="rId27" cstate="print"/>
          <a:srcRect/>
          <a:stretch>
            <a:fillRect/>
          </a:stretch>
        </p:blipFill>
        <p:spPr bwMode="auto">
          <a:xfrm>
            <a:off x="5024438" y="1338263"/>
            <a:ext cx="792162" cy="298450"/>
          </a:xfrm>
          <a:prstGeom prst="rect">
            <a:avLst/>
          </a:prstGeom>
          <a:noFill/>
          <a:ln w="9525">
            <a:noFill/>
            <a:miter lim="800000"/>
            <a:headEnd/>
            <a:tailEnd/>
          </a:ln>
        </p:spPr>
      </p:pic>
      <p:pic>
        <p:nvPicPr>
          <p:cNvPr id="19500" name="Picture 64" descr="af_header"/>
          <p:cNvPicPr>
            <a:picLocks noChangeAspect="1" noChangeArrowheads="1"/>
          </p:cNvPicPr>
          <p:nvPr/>
        </p:nvPicPr>
        <p:blipFill>
          <a:blip r:embed="rId28" cstate="print"/>
          <a:srcRect l="31345" t="58823" r="30934" b="16422"/>
          <a:stretch>
            <a:fillRect/>
          </a:stretch>
        </p:blipFill>
        <p:spPr bwMode="auto">
          <a:xfrm>
            <a:off x="4679950" y="1930400"/>
            <a:ext cx="1471613" cy="207963"/>
          </a:xfrm>
          <a:prstGeom prst="rect">
            <a:avLst/>
          </a:prstGeom>
          <a:noFill/>
          <a:ln w="9525">
            <a:noFill/>
            <a:miter lim="800000"/>
            <a:headEnd/>
            <a:tailEnd/>
          </a:ln>
        </p:spPr>
      </p:pic>
      <p:pic>
        <p:nvPicPr>
          <p:cNvPr id="19501" name="Picture 22"/>
          <p:cNvPicPr>
            <a:picLocks noChangeAspect="1" noChangeArrowheads="1"/>
          </p:cNvPicPr>
          <p:nvPr/>
        </p:nvPicPr>
        <p:blipFill>
          <a:blip r:embed="rId29" cstate="print"/>
          <a:srcRect/>
          <a:stretch>
            <a:fillRect/>
          </a:stretch>
        </p:blipFill>
        <p:spPr bwMode="auto">
          <a:xfrm>
            <a:off x="7551738" y="3760788"/>
            <a:ext cx="941387" cy="295275"/>
          </a:xfrm>
          <a:prstGeom prst="rect">
            <a:avLst/>
          </a:prstGeom>
          <a:noFill/>
          <a:ln w="9525" algn="ctr">
            <a:noFill/>
            <a:miter lim="800000"/>
            <a:headEnd/>
            <a:tailEnd/>
          </a:ln>
        </p:spPr>
      </p:pic>
      <p:pic>
        <p:nvPicPr>
          <p:cNvPr id="19502" name="Picture 66"/>
          <p:cNvPicPr>
            <a:picLocks noChangeAspect="1" noChangeArrowheads="1"/>
          </p:cNvPicPr>
          <p:nvPr/>
        </p:nvPicPr>
        <p:blipFill>
          <a:blip r:embed="rId30" cstate="print"/>
          <a:srcRect/>
          <a:stretch>
            <a:fillRect/>
          </a:stretch>
        </p:blipFill>
        <p:spPr bwMode="auto">
          <a:xfrm>
            <a:off x="4860925" y="1689100"/>
            <a:ext cx="893763" cy="203200"/>
          </a:xfrm>
          <a:prstGeom prst="rect">
            <a:avLst/>
          </a:prstGeom>
          <a:noFill/>
          <a:ln w="9525">
            <a:noFill/>
            <a:miter lim="800000"/>
            <a:headEnd/>
            <a:tailEnd/>
          </a:ln>
        </p:spPr>
      </p:pic>
      <p:pic>
        <p:nvPicPr>
          <p:cNvPr id="19503" name="Picture 33" descr="USA%2520Today%2520Logo">
            <a:hlinkClick r:id="rId31"/>
          </p:cNvPr>
          <p:cNvPicPr>
            <a:picLocks noChangeAspect="1" noChangeArrowheads="1"/>
          </p:cNvPicPr>
          <p:nvPr/>
        </p:nvPicPr>
        <p:blipFill>
          <a:blip r:embed="rId32" cstate="print"/>
          <a:srcRect/>
          <a:stretch>
            <a:fillRect/>
          </a:stretch>
        </p:blipFill>
        <p:spPr bwMode="auto">
          <a:xfrm>
            <a:off x="4294188" y="3711575"/>
            <a:ext cx="728662" cy="381000"/>
          </a:xfrm>
          <a:prstGeom prst="rect">
            <a:avLst/>
          </a:prstGeom>
          <a:noFill/>
          <a:ln w="9525">
            <a:noFill/>
            <a:miter lim="800000"/>
            <a:headEnd/>
            <a:tailEnd/>
          </a:ln>
        </p:spPr>
      </p:pic>
      <p:pic>
        <p:nvPicPr>
          <p:cNvPr id="19504" name="Picture 34" descr="doubleclick_logo">
            <a:hlinkClick r:id="rId33"/>
          </p:cNvPr>
          <p:cNvPicPr>
            <a:picLocks noChangeAspect="1" noChangeArrowheads="1"/>
          </p:cNvPicPr>
          <p:nvPr/>
        </p:nvPicPr>
        <p:blipFill>
          <a:blip r:embed="rId34" cstate="print"/>
          <a:srcRect/>
          <a:stretch>
            <a:fillRect/>
          </a:stretch>
        </p:blipFill>
        <p:spPr bwMode="auto">
          <a:xfrm>
            <a:off x="7072313" y="2976563"/>
            <a:ext cx="696912" cy="447675"/>
          </a:xfrm>
          <a:prstGeom prst="rect">
            <a:avLst/>
          </a:prstGeom>
          <a:noFill/>
          <a:ln w="9525">
            <a:noFill/>
            <a:miter lim="800000"/>
            <a:headEnd/>
            <a:tailEnd/>
          </a:ln>
        </p:spPr>
      </p:pic>
      <p:pic>
        <p:nvPicPr>
          <p:cNvPr id="19505" name="Picture 70"/>
          <p:cNvPicPr>
            <a:picLocks noChangeAspect="1" noChangeArrowheads="1"/>
          </p:cNvPicPr>
          <p:nvPr/>
        </p:nvPicPr>
        <p:blipFill>
          <a:blip r:embed="rId35" cstate="print"/>
          <a:srcRect/>
          <a:stretch>
            <a:fillRect/>
          </a:stretch>
        </p:blipFill>
        <p:spPr bwMode="auto">
          <a:xfrm>
            <a:off x="5853113" y="3324225"/>
            <a:ext cx="487362" cy="457200"/>
          </a:xfrm>
          <a:prstGeom prst="rect">
            <a:avLst/>
          </a:prstGeom>
          <a:noFill/>
          <a:ln w="9525">
            <a:noFill/>
            <a:miter lim="800000"/>
            <a:headEnd/>
            <a:tailEnd/>
          </a:ln>
        </p:spPr>
      </p:pic>
      <p:pic>
        <p:nvPicPr>
          <p:cNvPr id="19506" name="Picture 71"/>
          <p:cNvPicPr>
            <a:picLocks noChangeAspect="1" noChangeArrowheads="1"/>
          </p:cNvPicPr>
          <p:nvPr/>
        </p:nvPicPr>
        <p:blipFill>
          <a:blip r:embed="rId36" cstate="print"/>
          <a:srcRect/>
          <a:stretch>
            <a:fillRect/>
          </a:stretch>
        </p:blipFill>
        <p:spPr bwMode="auto">
          <a:xfrm>
            <a:off x="5740400" y="4189413"/>
            <a:ext cx="806450" cy="284162"/>
          </a:xfrm>
          <a:prstGeom prst="rect">
            <a:avLst/>
          </a:prstGeom>
          <a:noFill/>
          <a:ln w="9525">
            <a:noFill/>
            <a:miter lim="800000"/>
            <a:headEnd/>
            <a:tailEnd/>
          </a:ln>
        </p:spPr>
      </p:pic>
      <p:pic>
        <p:nvPicPr>
          <p:cNvPr id="19507" name="Picture 73"/>
          <p:cNvPicPr>
            <a:picLocks noChangeAspect="1" noChangeArrowheads="1"/>
          </p:cNvPicPr>
          <p:nvPr/>
        </p:nvPicPr>
        <p:blipFill>
          <a:blip r:embed="rId37" cstate="print"/>
          <a:srcRect/>
          <a:stretch>
            <a:fillRect/>
          </a:stretch>
        </p:blipFill>
        <p:spPr bwMode="auto">
          <a:xfrm>
            <a:off x="4689475" y="4122738"/>
            <a:ext cx="1068388" cy="365125"/>
          </a:xfrm>
          <a:prstGeom prst="rect">
            <a:avLst/>
          </a:prstGeom>
          <a:noFill/>
          <a:ln w="9525">
            <a:noFill/>
            <a:miter lim="800000"/>
            <a:headEnd/>
            <a:tailEnd/>
          </a:ln>
        </p:spPr>
      </p:pic>
      <p:pic>
        <p:nvPicPr>
          <p:cNvPr id="19508" name="Picture 41" descr="clip_image001"/>
          <p:cNvPicPr>
            <a:picLocks noChangeAspect="1" noChangeArrowheads="1"/>
          </p:cNvPicPr>
          <p:nvPr/>
        </p:nvPicPr>
        <p:blipFill>
          <a:blip r:embed="rId38" cstate="print"/>
          <a:srcRect/>
          <a:stretch>
            <a:fillRect/>
          </a:stretch>
        </p:blipFill>
        <p:spPr bwMode="auto">
          <a:xfrm>
            <a:off x="4527550" y="5360988"/>
            <a:ext cx="466725" cy="344487"/>
          </a:xfrm>
          <a:prstGeom prst="rect">
            <a:avLst/>
          </a:prstGeom>
          <a:noFill/>
          <a:ln w="9525">
            <a:noFill/>
            <a:miter lim="800000"/>
            <a:headEnd/>
            <a:tailEnd/>
          </a:ln>
        </p:spPr>
      </p:pic>
      <p:pic>
        <p:nvPicPr>
          <p:cNvPr id="19509" name="Picture 78"/>
          <p:cNvPicPr>
            <a:picLocks noChangeAspect="1" noChangeArrowheads="1"/>
          </p:cNvPicPr>
          <p:nvPr/>
        </p:nvPicPr>
        <p:blipFill>
          <a:blip r:embed="rId39" cstate="print"/>
          <a:srcRect/>
          <a:stretch>
            <a:fillRect/>
          </a:stretch>
        </p:blipFill>
        <p:spPr bwMode="auto">
          <a:xfrm>
            <a:off x="3759200" y="4094163"/>
            <a:ext cx="930275" cy="377825"/>
          </a:xfrm>
          <a:prstGeom prst="rect">
            <a:avLst/>
          </a:prstGeom>
          <a:noFill/>
          <a:ln w="9525">
            <a:noFill/>
            <a:miter lim="800000"/>
            <a:headEnd/>
            <a:tailEnd/>
          </a:ln>
        </p:spPr>
      </p:pic>
      <p:pic>
        <p:nvPicPr>
          <p:cNvPr id="19510" name="Picture 79"/>
          <p:cNvPicPr>
            <a:picLocks noChangeAspect="1" noChangeArrowheads="1"/>
          </p:cNvPicPr>
          <p:nvPr/>
        </p:nvPicPr>
        <p:blipFill>
          <a:blip r:embed="rId40" cstate="print"/>
          <a:srcRect/>
          <a:stretch>
            <a:fillRect/>
          </a:stretch>
        </p:blipFill>
        <p:spPr bwMode="auto">
          <a:xfrm>
            <a:off x="7577138" y="3436938"/>
            <a:ext cx="903287" cy="301625"/>
          </a:xfrm>
          <a:prstGeom prst="rect">
            <a:avLst/>
          </a:prstGeom>
          <a:noFill/>
          <a:ln w="9525">
            <a:noFill/>
            <a:miter lim="800000"/>
            <a:headEnd/>
            <a:tailEnd/>
          </a:ln>
        </p:spPr>
      </p:pic>
      <p:pic>
        <p:nvPicPr>
          <p:cNvPr id="19511" name="Picture 80"/>
          <p:cNvPicPr>
            <a:picLocks noChangeAspect="1" noChangeArrowheads="1"/>
          </p:cNvPicPr>
          <p:nvPr/>
        </p:nvPicPr>
        <p:blipFill>
          <a:blip r:embed="rId41" cstate="print"/>
          <a:srcRect/>
          <a:stretch>
            <a:fillRect/>
          </a:stretch>
        </p:blipFill>
        <p:spPr bwMode="auto">
          <a:xfrm>
            <a:off x="7069138" y="1738313"/>
            <a:ext cx="1449387" cy="274637"/>
          </a:xfrm>
          <a:prstGeom prst="rect">
            <a:avLst/>
          </a:prstGeom>
          <a:noFill/>
          <a:ln w="9525">
            <a:noFill/>
            <a:miter lim="800000"/>
            <a:headEnd/>
            <a:tailEnd/>
          </a:ln>
        </p:spPr>
      </p:pic>
      <p:pic>
        <p:nvPicPr>
          <p:cNvPr id="19512" name="Picture 81"/>
          <p:cNvPicPr>
            <a:picLocks noChangeAspect="1" noChangeArrowheads="1"/>
          </p:cNvPicPr>
          <p:nvPr/>
        </p:nvPicPr>
        <p:blipFill>
          <a:blip r:embed="rId42" cstate="print"/>
          <a:srcRect/>
          <a:stretch>
            <a:fillRect/>
          </a:stretch>
        </p:blipFill>
        <p:spPr bwMode="auto">
          <a:xfrm>
            <a:off x="3798888" y="4535488"/>
            <a:ext cx="1047750" cy="266700"/>
          </a:xfrm>
          <a:prstGeom prst="rect">
            <a:avLst/>
          </a:prstGeom>
          <a:noFill/>
          <a:ln w="9525">
            <a:noFill/>
            <a:miter lim="800000"/>
            <a:headEnd/>
            <a:tailEnd/>
          </a:ln>
        </p:spPr>
      </p:pic>
      <p:pic>
        <p:nvPicPr>
          <p:cNvPr id="19513" name="Picture 82"/>
          <p:cNvPicPr>
            <a:picLocks noChangeAspect="1" noChangeArrowheads="1"/>
          </p:cNvPicPr>
          <p:nvPr/>
        </p:nvPicPr>
        <p:blipFill>
          <a:blip r:embed="rId43" cstate="print"/>
          <a:srcRect/>
          <a:stretch>
            <a:fillRect/>
          </a:stretch>
        </p:blipFill>
        <p:spPr bwMode="auto">
          <a:xfrm>
            <a:off x="6567488" y="4114800"/>
            <a:ext cx="904875" cy="346075"/>
          </a:xfrm>
          <a:prstGeom prst="rect">
            <a:avLst/>
          </a:prstGeom>
          <a:noFill/>
          <a:ln w="9525">
            <a:noFill/>
            <a:miter lim="800000"/>
            <a:headEnd/>
            <a:tailEnd/>
          </a:ln>
        </p:spPr>
      </p:pic>
      <p:pic>
        <p:nvPicPr>
          <p:cNvPr id="19514" name="Picture 86"/>
          <p:cNvPicPr>
            <a:picLocks noChangeAspect="1" noChangeArrowheads="1"/>
          </p:cNvPicPr>
          <p:nvPr/>
        </p:nvPicPr>
        <p:blipFill>
          <a:blip r:embed="rId44" cstate="print"/>
          <a:srcRect/>
          <a:stretch>
            <a:fillRect/>
          </a:stretch>
        </p:blipFill>
        <p:spPr bwMode="auto">
          <a:xfrm>
            <a:off x="5221288" y="3317875"/>
            <a:ext cx="612775" cy="565150"/>
          </a:xfrm>
          <a:prstGeom prst="rect">
            <a:avLst/>
          </a:prstGeom>
          <a:noFill/>
          <a:ln w="9525">
            <a:noFill/>
            <a:miter lim="800000"/>
            <a:headEnd/>
            <a:tailEnd/>
          </a:ln>
        </p:spPr>
      </p:pic>
      <p:pic>
        <p:nvPicPr>
          <p:cNvPr id="19515" name="Picture 87"/>
          <p:cNvPicPr>
            <a:picLocks noChangeAspect="1" noChangeArrowheads="1"/>
          </p:cNvPicPr>
          <p:nvPr/>
        </p:nvPicPr>
        <p:blipFill>
          <a:blip r:embed="rId45" cstate="print"/>
          <a:srcRect/>
          <a:stretch>
            <a:fillRect/>
          </a:stretch>
        </p:blipFill>
        <p:spPr bwMode="auto">
          <a:xfrm>
            <a:off x="7372350" y="2609850"/>
            <a:ext cx="1152525" cy="284163"/>
          </a:xfrm>
          <a:prstGeom prst="rect">
            <a:avLst/>
          </a:prstGeom>
          <a:noFill/>
          <a:ln w="9525">
            <a:noFill/>
            <a:miter lim="800000"/>
            <a:headEnd/>
            <a:tailEnd/>
          </a:ln>
        </p:spPr>
      </p:pic>
      <p:pic>
        <p:nvPicPr>
          <p:cNvPr id="19516" name="Picture 89"/>
          <p:cNvPicPr>
            <a:picLocks noChangeAspect="1" noChangeArrowheads="1"/>
          </p:cNvPicPr>
          <p:nvPr/>
        </p:nvPicPr>
        <p:blipFill>
          <a:blip r:embed="rId46" cstate="print"/>
          <a:srcRect/>
          <a:stretch>
            <a:fillRect/>
          </a:stretch>
        </p:blipFill>
        <p:spPr bwMode="auto">
          <a:xfrm>
            <a:off x="5949950" y="3794125"/>
            <a:ext cx="677863" cy="325438"/>
          </a:xfrm>
          <a:prstGeom prst="rect">
            <a:avLst/>
          </a:prstGeom>
          <a:noFill/>
          <a:ln w="9525">
            <a:noFill/>
            <a:miter lim="800000"/>
            <a:headEnd/>
            <a:tailEnd/>
          </a:ln>
        </p:spPr>
      </p:pic>
      <p:pic>
        <p:nvPicPr>
          <p:cNvPr id="19517" name="Picture 90"/>
          <p:cNvPicPr>
            <a:picLocks noChangeAspect="1" noChangeArrowheads="1"/>
          </p:cNvPicPr>
          <p:nvPr/>
        </p:nvPicPr>
        <p:blipFill>
          <a:blip r:embed="rId47" cstate="print"/>
          <a:srcRect/>
          <a:stretch>
            <a:fillRect/>
          </a:stretch>
        </p:blipFill>
        <p:spPr bwMode="auto">
          <a:xfrm>
            <a:off x="5026025" y="3854450"/>
            <a:ext cx="882650" cy="336550"/>
          </a:xfrm>
          <a:prstGeom prst="rect">
            <a:avLst/>
          </a:prstGeom>
          <a:noFill/>
          <a:ln w="9525">
            <a:noFill/>
            <a:miter lim="800000"/>
            <a:headEnd/>
            <a:tailEnd/>
          </a:ln>
        </p:spPr>
      </p:pic>
      <p:pic>
        <p:nvPicPr>
          <p:cNvPr id="19518" name="Picture 91"/>
          <p:cNvPicPr>
            <a:picLocks noChangeAspect="1" noChangeArrowheads="1"/>
          </p:cNvPicPr>
          <p:nvPr/>
        </p:nvPicPr>
        <p:blipFill>
          <a:blip r:embed="rId48" cstate="print"/>
          <a:srcRect/>
          <a:stretch>
            <a:fillRect/>
          </a:stretch>
        </p:blipFill>
        <p:spPr bwMode="auto">
          <a:xfrm>
            <a:off x="6630988" y="3727450"/>
            <a:ext cx="873125" cy="349250"/>
          </a:xfrm>
          <a:prstGeom prst="rect">
            <a:avLst/>
          </a:prstGeom>
          <a:noFill/>
          <a:ln w="9525">
            <a:noFill/>
            <a:miter lim="800000"/>
            <a:headEnd/>
            <a:tailEnd/>
          </a:ln>
        </p:spPr>
      </p:pic>
      <p:pic>
        <p:nvPicPr>
          <p:cNvPr id="19519" name="Picture 92"/>
          <p:cNvPicPr>
            <a:picLocks noChangeAspect="1" noChangeArrowheads="1"/>
          </p:cNvPicPr>
          <p:nvPr/>
        </p:nvPicPr>
        <p:blipFill>
          <a:blip r:embed="rId49" cstate="print"/>
          <a:srcRect/>
          <a:stretch>
            <a:fillRect/>
          </a:stretch>
        </p:blipFill>
        <p:spPr bwMode="auto">
          <a:xfrm>
            <a:off x="3770313" y="5329238"/>
            <a:ext cx="750887" cy="444500"/>
          </a:xfrm>
          <a:prstGeom prst="rect">
            <a:avLst/>
          </a:prstGeom>
          <a:noFill/>
          <a:ln w="9525">
            <a:noFill/>
            <a:miter lim="800000"/>
            <a:headEnd/>
            <a:tailEnd/>
          </a:ln>
        </p:spPr>
      </p:pic>
      <p:pic>
        <p:nvPicPr>
          <p:cNvPr id="19520" name="Picture 93"/>
          <p:cNvPicPr>
            <a:picLocks noChangeAspect="1" noChangeArrowheads="1"/>
          </p:cNvPicPr>
          <p:nvPr/>
        </p:nvPicPr>
        <p:blipFill>
          <a:blip r:embed="rId50" cstate="print"/>
          <a:srcRect/>
          <a:stretch>
            <a:fillRect/>
          </a:stretch>
        </p:blipFill>
        <p:spPr bwMode="auto">
          <a:xfrm>
            <a:off x="7158038" y="5332413"/>
            <a:ext cx="685800" cy="244475"/>
          </a:xfrm>
          <a:prstGeom prst="rect">
            <a:avLst/>
          </a:prstGeom>
          <a:noFill/>
          <a:ln w="9525">
            <a:noFill/>
            <a:miter lim="800000"/>
            <a:headEnd/>
            <a:tailEnd/>
          </a:ln>
        </p:spPr>
      </p:pic>
      <p:pic>
        <p:nvPicPr>
          <p:cNvPr id="19521" name="Picture 94"/>
          <p:cNvPicPr>
            <a:picLocks noChangeAspect="1" noChangeArrowheads="1"/>
          </p:cNvPicPr>
          <p:nvPr/>
        </p:nvPicPr>
        <p:blipFill>
          <a:blip r:embed="rId51" cstate="print"/>
          <a:srcRect/>
          <a:stretch>
            <a:fillRect/>
          </a:stretch>
        </p:blipFill>
        <p:spPr bwMode="auto">
          <a:xfrm>
            <a:off x="7129463" y="5616575"/>
            <a:ext cx="704850" cy="250825"/>
          </a:xfrm>
          <a:prstGeom prst="rect">
            <a:avLst/>
          </a:prstGeom>
          <a:noFill/>
          <a:ln w="9525">
            <a:noFill/>
            <a:miter lim="800000"/>
            <a:headEnd/>
            <a:tailEnd/>
          </a:ln>
        </p:spPr>
      </p:pic>
      <p:pic>
        <p:nvPicPr>
          <p:cNvPr id="19522" name="Picture 95"/>
          <p:cNvPicPr>
            <a:picLocks noChangeAspect="1" noChangeArrowheads="1"/>
          </p:cNvPicPr>
          <p:nvPr/>
        </p:nvPicPr>
        <p:blipFill>
          <a:blip r:embed="rId52" cstate="print"/>
          <a:srcRect/>
          <a:stretch>
            <a:fillRect/>
          </a:stretch>
        </p:blipFill>
        <p:spPr bwMode="auto">
          <a:xfrm>
            <a:off x="5716588" y="5322888"/>
            <a:ext cx="542925" cy="746125"/>
          </a:xfrm>
          <a:prstGeom prst="rect">
            <a:avLst/>
          </a:prstGeom>
          <a:noFill/>
          <a:ln w="9525">
            <a:noFill/>
            <a:miter lim="800000"/>
            <a:headEnd/>
            <a:tailEnd/>
          </a:ln>
        </p:spPr>
      </p:pic>
      <p:pic>
        <p:nvPicPr>
          <p:cNvPr id="19523" name="Picture 96"/>
          <p:cNvPicPr>
            <a:picLocks noChangeAspect="1" noChangeArrowheads="1"/>
          </p:cNvPicPr>
          <p:nvPr/>
        </p:nvPicPr>
        <p:blipFill>
          <a:blip r:embed="rId53" cstate="print"/>
          <a:srcRect/>
          <a:stretch>
            <a:fillRect/>
          </a:stretch>
        </p:blipFill>
        <p:spPr bwMode="auto">
          <a:xfrm>
            <a:off x="7913688" y="5334000"/>
            <a:ext cx="609600" cy="323850"/>
          </a:xfrm>
          <a:prstGeom prst="rect">
            <a:avLst/>
          </a:prstGeom>
          <a:noFill/>
          <a:ln w="9525">
            <a:noFill/>
            <a:miter lim="800000"/>
            <a:headEnd/>
            <a:tailEnd/>
          </a:ln>
        </p:spPr>
      </p:pic>
      <p:pic>
        <p:nvPicPr>
          <p:cNvPr id="19524" name="Picture 97"/>
          <p:cNvPicPr>
            <a:picLocks noChangeAspect="1" noChangeArrowheads="1"/>
          </p:cNvPicPr>
          <p:nvPr/>
        </p:nvPicPr>
        <p:blipFill>
          <a:blip r:embed="rId54" cstate="print"/>
          <a:srcRect/>
          <a:stretch>
            <a:fillRect/>
          </a:stretch>
        </p:blipFill>
        <p:spPr bwMode="auto">
          <a:xfrm>
            <a:off x="7804150" y="5732463"/>
            <a:ext cx="719138" cy="346075"/>
          </a:xfrm>
          <a:prstGeom prst="rect">
            <a:avLst/>
          </a:prstGeom>
          <a:noFill/>
          <a:ln w="9525">
            <a:noFill/>
            <a:miter lim="800000"/>
            <a:headEnd/>
            <a:tailEnd/>
          </a:ln>
        </p:spPr>
      </p:pic>
      <p:pic>
        <p:nvPicPr>
          <p:cNvPr id="19525" name="Picture 1"/>
          <p:cNvPicPr>
            <a:picLocks noChangeAspect="1" noChangeArrowheads="1"/>
          </p:cNvPicPr>
          <p:nvPr/>
        </p:nvPicPr>
        <p:blipFill>
          <a:blip r:embed="rId55" cstate="print"/>
          <a:srcRect/>
          <a:stretch>
            <a:fillRect/>
          </a:stretch>
        </p:blipFill>
        <p:spPr bwMode="auto">
          <a:xfrm>
            <a:off x="6696075" y="2522538"/>
            <a:ext cx="687388" cy="384175"/>
          </a:xfrm>
          <a:prstGeom prst="rect">
            <a:avLst/>
          </a:prstGeom>
          <a:noFill/>
          <a:ln w="9525">
            <a:noFill/>
            <a:miter lim="800000"/>
            <a:headEnd/>
            <a:tailEnd/>
          </a:ln>
        </p:spPr>
      </p:pic>
      <p:pic>
        <p:nvPicPr>
          <p:cNvPr id="19526" name="Picture 85"/>
          <p:cNvPicPr>
            <a:picLocks noChangeAspect="1" noChangeArrowheads="1"/>
          </p:cNvPicPr>
          <p:nvPr/>
        </p:nvPicPr>
        <p:blipFill>
          <a:blip r:embed="rId56" cstate="print"/>
          <a:srcRect/>
          <a:stretch>
            <a:fillRect/>
          </a:stretch>
        </p:blipFill>
        <p:spPr bwMode="auto">
          <a:xfrm>
            <a:off x="7178675" y="4616450"/>
            <a:ext cx="693738" cy="623888"/>
          </a:xfrm>
          <a:prstGeom prst="rect">
            <a:avLst/>
          </a:prstGeom>
          <a:noFill/>
          <a:ln w="9525">
            <a:noFill/>
            <a:miter lim="800000"/>
            <a:headEnd/>
            <a:tailEnd/>
          </a:ln>
        </p:spPr>
      </p:pic>
      <p:pic>
        <p:nvPicPr>
          <p:cNvPr id="19527" name="Picture 81" descr="etf_logo_06"/>
          <p:cNvPicPr>
            <a:picLocks noChangeAspect="1" noChangeArrowheads="1"/>
          </p:cNvPicPr>
          <p:nvPr/>
        </p:nvPicPr>
        <p:blipFill>
          <a:blip r:embed="rId57" cstate="print"/>
          <a:srcRect/>
          <a:stretch>
            <a:fillRect/>
          </a:stretch>
        </p:blipFill>
        <p:spPr bwMode="auto">
          <a:xfrm>
            <a:off x="3848100" y="4862513"/>
            <a:ext cx="965200" cy="328612"/>
          </a:xfrm>
          <a:prstGeom prst="rect">
            <a:avLst/>
          </a:prstGeom>
          <a:noFill/>
          <a:ln w="9525">
            <a:noFill/>
            <a:miter lim="800000"/>
            <a:headEnd/>
            <a:tailEnd/>
          </a:ln>
        </p:spPr>
      </p:pic>
      <p:pic>
        <p:nvPicPr>
          <p:cNvPr id="19528" name="Picture 84"/>
          <p:cNvPicPr>
            <a:picLocks noChangeAspect="1" noChangeArrowheads="1"/>
          </p:cNvPicPr>
          <p:nvPr/>
        </p:nvPicPr>
        <p:blipFill>
          <a:blip r:embed="rId58" cstate="print"/>
          <a:srcRect l="5269" t="-2592" r="11974" b="28889"/>
          <a:stretch>
            <a:fillRect/>
          </a:stretch>
        </p:blipFill>
        <p:spPr bwMode="auto">
          <a:xfrm>
            <a:off x="6229350" y="4508500"/>
            <a:ext cx="893763" cy="447675"/>
          </a:xfrm>
          <a:prstGeom prst="rect">
            <a:avLst/>
          </a:prstGeom>
          <a:noFill/>
          <a:ln w="9525" algn="ctr">
            <a:noFill/>
            <a:miter lim="800000"/>
            <a:headEnd/>
            <a:tailEnd/>
          </a:ln>
        </p:spPr>
      </p:pic>
      <p:pic>
        <p:nvPicPr>
          <p:cNvPr id="19529" name="Picture 68" descr="MorganStanley.TIF"/>
          <p:cNvPicPr>
            <a:picLocks noChangeAspect="1"/>
          </p:cNvPicPr>
          <p:nvPr/>
        </p:nvPicPr>
        <p:blipFill>
          <a:blip r:embed="rId59" cstate="print"/>
          <a:srcRect/>
          <a:stretch>
            <a:fillRect/>
          </a:stretch>
        </p:blipFill>
        <p:spPr bwMode="auto">
          <a:xfrm>
            <a:off x="4849813" y="4500563"/>
            <a:ext cx="1376362" cy="358775"/>
          </a:xfrm>
          <a:prstGeom prst="rect">
            <a:avLst/>
          </a:prstGeom>
          <a:noFill/>
          <a:ln w="9525">
            <a:noFill/>
            <a:miter lim="800000"/>
            <a:headEnd/>
            <a:tailEnd/>
          </a:ln>
        </p:spPr>
      </p:pic>
      <p:pic>
        <p:nvPicPr>
          <p:cNvPr id="19530" name="Picture 80" descr="logo_62sq"/>
          <p:cNvPicPr>
            <a:picLocks noChangeAspect="1" noChangeArrowheads="1"/>
          </p:cNvPicPr>
          <p:nvPr/>
        </p:nvPicPr>
        <p:blipFill>
          <a:blip r:embed="rId60" cstate="print"/>
          <a:srcRect/>
          <a:stretch>
            <a:fillRect/>
          </a:stretch>
        </p:blipFill>
        <p:spPr bwMode="auto">
          <a:xfrm>
            <a:off x="7921625" y="4616450"/>
            <a:ext cx="609600" cy="609600"/>
          </a:xfrm>
          <a:prstGeom prst="rect">
            <a:avLst/>
          </a:prstGeom>
          <a:noFill/>
          <a:ln w="9525">
            <a:noFill/>
            <a:miter lim="800000"/>
            <a:headEnd/>
            <a:tailEnd/>
          </a:ln>
        </p:spPr>
      </p:pic>
      <p:pic>
        <p:nvPicPr>
          <p:cNvPr id="19531" name="Picture 36" descr="hyatt logo"/>
          <p:cNvPicPr>
            <a:picLocks noChangeAspect="1" noChangeArrowheads="1"/>
          </p:cNvPicPr>
          <p:nvPr/>
        </p:nvPicPr>
        <p:blipFill>
          <a:blip r:embed="rId61" cstate="print"/>
          <a:srcRect/>
          <a:stretch>
            <a:fillRect/>
          </a:stretch>
        </p:blipFill>
        <p:spPr bwMode="auto">
          <a:xfrm>
            <a:off x="7507288" y="1990725"/>
            <a:ext cx="914400" cy="284163"/>
          </a:xfrm>
          <a:prstGeom prst="rect">
            <a:avLst/>
          </a:prstGeom>
          <a:noFill/>
          <a:ln w="9525">
            <a:noFill/>
            <a:miter lim="800000"/>
            <a:headEnd/>
            <a:tailEnd/>
          </a:ln>
        </p:spPr>
      </p:pic>
      <p:pic>
        <p:nvPicPr>
          <p:cNvPr id="19532" name="Picture 3"/>
          <p:cNvPicPr>
            <a:picLocks noChangeAspect="1" noChangeArrowheads="1"/>
          </p:cNvPicPr>
          <p:nvPr/>
        </p:nvPicPr>
        <p:blipFill>
          <a:blip r:embed="rId62" cstate="print"/>
          <a:srcRect/>
          <a:stretch>
            <a:fillRect/>
          </a:stretch>
        </p:blipFill>
        <p:spPr bwMode="auto">
          <a:xfrm>
            <a:off x="4733925" y="2566988"/>
            <a:ext cx="855663" cy="323850"/>
          </a:xfrm>
          <a:prstGeom prst="rect">
            <a:avLst/>
          </a:prstGeom>
          <a:noFill/>
          <a:ln w="9525">
            <a:noFill/>
            <a:miter lim="800000"/>
            <a:headEnd/>
            <a:tailEnd/>
          </a:ln>
        </p:spPr>
      </p:pic>
      <p:pic>
        <p:nvPicPr>
          <p:cNvPr id="19533" name="Picture 5"/>
          <p:cNvPicPr>
            <a:picLocks noChangeAspect="1" noChangeArrowheads="1"/>
          </p:cNvPicPr>
          <p:nvPr/>
        </p:nvPicPr>
        <p:blipFill>
          <a:blip r:embed="rId63" cstate="print"/>
          <a:srcRect/>
          <a:stretch>
            <a:fillRect/>
          </a:stretch>
        </p:blipFill>
        <p:spPr bwMode="auto">
          <a:xfrm>
            <a:off x="3833813" y="1808163"/>
            <a:ext cx="825500" cy="365125"/>
          </a:xfrm>
          <a:prstGeom prst="rect">
            <a:avLst/>
          </a:prstGeom>
          <a:noFill/>
          <a:ln w="9525">
            <a:noFill/>
            <a:miter lim="800000"/>
            <a:headEnd/>
            <a:tailEnd/>
          </a:ln>
        </p:spPr>
      </p:pic>
      <p:pic>
        <p:nvPicPr>
          <p:cNvPr id="19534" name="Picture 6"/>
          <p:cNvPicPr>
            <a:picLocks noChangeAspect="1" noChangeArrowheads="1"/>
          </p:cNvPicPr>
          <p:nvPr/>
        </p:nvPicPr>
        <p:blipFill>
          <a:blip r:embed="rId64" cstate="print"/>
          <a:srcRect/>
          <a:stretch>
            <a:fillRect/>
          </a:stretch>
        </p:blipFill>
        <p:spPr bwMode="auto">
          <a:xfrm>
            <a:off x="6080125" y="4886325"/>
            <a:ext cx="1076325" cy="323850"/>
          </a:xfrm>
          <a:prstGeom prst="rect">
            <a:avLst/>
          </a:prstGeom>
          <a:noFill/>
          <a:ln w="9525">
            <a:noFill/>
            <a:miter lim="800000"/>
            <a:headEnd/>
            <a:tailEnd/>
          </a:ln>
        </p:spPr>
      </p:pic>
      <p:pic>
        <p:nvPicPr>
          <p:cNvPr id="19535" name="Picture 7"/>
          <p:cNvPicPr>
            <a:picLocks noChangeAspect="1" noChangeArrowheads="1"/>
          </p:cNvPicPr>
          <p:nvPr/>
        </p:nvPicPr>
        <p:blipFill>
          <a:blip r:embed="rId65" cstate="print"/>
          <a:srcRect/>
          <a:stretch>
            <a:fillRect/>
          </a:stretch>
        </p:blipFill>
        <p:spPr bwMode="auto">
          <a:xfrm>
            <a:off x="5778500" y="2963863"/>
            <a:ext cx="1241425" cy="322262"/>
          </a:xfrm>
          <a:prstGeom prst="rect">
            <a:avLst/>
          </a:prstGeom>
          <a:noFill/>
          <a:ln w="9525">
            <a:noFill/>
            <a:miter lim="800000"/>
            <a:headEnd/>
            <a:tailEnd/>
          </a:ln>
        </p:spPr>
      </p:pic>
      <p:pic>
        <p:nvPicPr>
          <p:cNvPr id="19536" name="Picture 1"/>
          <p:cNvPicPr>
            <a:picLocks noChangeAspect="1" noChangeArrowheads="1"/>
          </p:cNvPicPr>
          <p:nvPr/>
        </p:nvPicPr>
        <p:blipFill>
          <a:blip r:embed="rId66" cstate="print"/>
          <a:srcRect/>
          <a:stretch>
            <a:fillRect/>
          </a:stretch>
        </p:blipFill>
        <p:spPr bwMode="auto">
          <a:xfrm>
            <a:off x="4314825" y="3365500"/>
            <a:ext cx="884238" cy="306388"/>
          </a:xfrm>
          <a:prstGeom prst="rect">
            <a:avLst/>
          </a:prstGeom>
          <a:noFill/>
          <a:ln w="9525">
            <a:noFill/>
            <a:miter lim="800000"/>
            <a:headEnd/>
            <a:tailEnd/>
          </a:ln>
        </p:spPr>
      </p:pic>
      <p:pic>
        <p:nvPicPr>
          <p:cNvPr id="19537" name="Picture 2"/>
          <p:cNvPicPr>
            <a:picLocks noChangeAspect="1" noChangeArrowheads="1"/>
          </p:cNvPicPr>
          <p:nvPr/>
        </p:nvPicPr>
        <p:blipFill>
          <a:blip r:embed="rId67" cstate="print"/>
          <a:srcRect/>
          <a:stretch>
            <a:fillRect/>
          </a:stretch>
        </p:blipFill>
        <p:spPr bwMode="auto">
          <a:xfrm>
            <a:off x="6419850" y="3384550"/>
            <a:ext cx="1100138" cy="296863"/>
          </a:xfrm>
          <a:prstGeom prst="rect">
            <a:avLst/>
          </a:prstGeom>
          <a:noFill/>
          <a:ln w="9525">
            <a:noFill/>
            <a:miter lim="800000"/>
            <a:headEnd/>
            <a:tailEnd/>
          </a:ln>
        </p:spPr>
      </p:pic>
      <p:pic>
        <p:nvPicPr>
          <p:cNvPr id="19538" name="Picture 3"/>
          <p:cNvPicPr>
            <a:picLocks noChangeAspect="1" noChangeArrowheads="1"/>
          </p:cNvPicPr>
          <p:nvPr/>
        </p:nvPicPr>
        <p:blipFill>
          <a:blip r:embed="rId68" cstate="print"/>
          <a:srcRect/>
          <a:stretch>
            <a:fillRect/>
          </a:stretch>
        </p:blipFill>
        <p:spPr bwMode="auto">
          <a:xfrm>
            <a:off x="4851400" y="2989263"/>
            <a:ext cx="893763" cy="327025"/>
          </a:xfrm>
          <a:prstGeom prst="rect">
            <a:avLst/>
          </a:prstGeom>
          <a:noFill/>
          <a:ln w="9525">
            <a:noFill/>
            <a:miter lim="800000"/>
            <a:headEnd/>
            <a:tailEnd/>
          </a:ln>
        </p:spPr>
      </p:pic>
      <p:pic>
        <p:nvPicPr>
          <p:cNvPr id="19539" name="Picture 4"/>
          <p:cNvPicPr>
            <a:picLocks noChangeAspect="1" noChangeArrowheads="1"/>
          </p:cNvPicPr>
          <p:nvPr/>
        </p:nvPicPr>
        <p:blipFill>
          <a:blip r:embed="rId69" cstate="print"/>
          <a:srcRect/>
          <a:stretch>
            <a:fillRect/>
          </a:stretch>
        </p:blipFill>
        <p:spPr bwMode="auto">
          <a:xfrm>
            <a:off x="3770313" y="2960688"/>
            <a:ext cx="1089025" cy="355600"/>
          </a:xfrm>
          <a:prstGeom prst="rect">
            <a:avLst/>
          </a:prstGeom>
          <a:noFill/>
          <a:ln w="9525">
            <a:noFill/>
            <a:miter lim="800000"/>
            <a:headEnd/>
            <a:tailEnd/>
          </a:ln>
        </p:spPr>
      </p:pic>
      <p:pic>
        <p:nvPicPr>
          <p:cNvPr id="19540" name="Picture 5"/>
          <p:cNvPicPr>
            <a:picLocks noChangeAspect="1" noChangeArrowheads="1"/>
          </p:cNvPicPr>
          <p:nvPr/>
        </p:nvPicPr>
        <p:blipFill>
          <a:blip r:embed="rId70" cstate="print"/>
          <a:srcRect/>
          <a:stretch>
            <a:fillRect/>
          </a:stretch>
        </p:blipFill>
        <p:spPr bwMode="auto">
          <a:xfrm>
            <a:off x="7429500" y="2279650"/>
            <a:ext cx="1019175" cy="296863"/>
          </a:xfrm>
          <a:prstGeom prst="rect">
            <a:avLst/>
          </a:prstGeom>
          <a:noFill/>
          <a:ln w="9525">
            <a:noFill/>
            <a:miter lim="800000"/>
            <a:headEnd/>
            <a:tailEnd/>
          </a:ln>
        </p:spPr>
      </p:pic>
      <p:pic>
        <p:nvPicPr>
          <p:cNvPr id="19541" name="Picture 66" descr="rabobank.TIF"/>
          <p:cNvPicPr>
            <a:picLocks noChangeAspect="1"/>
          </p:cNvPicPr>
          <p:nvPr/>
        </p:nvPicPr>
        <p:blipFill>
          <a:blip r:embed="rId71" cstate="print"/>
          <a:srcRect/>
          <a:stretch>
            <a:fillRect/>
          </a:stretch>
        </p:blipFill>
        <p:spPr bwMode="auto">
          <a:xfrm>
            <a:off x="4854575" y="5035550"/>
            <a:ext cx="1014413" cy="257175"/>
          </a:xfrm>
          <a:prstGeom prst="rect">
            <a:avLst/>
          </a:prstGeom>
          <a:noFill/>
          <a:ln w="9525">
            <a:noFill/>
            <a:miter lim="800000"/>
            <a:headEnd/>
            <a:tailEnd/>
          </a:ln>
        </p:spPr>
      </p:pic>
      <p:pic>
        <p:nvPicPr>
          <p:cNvPr id="19542" name="Picture 1"/>
          <p:cNvPicPr>
            <a:picLocks noChangeAspect="1" noChangeArrowheads="1"/>
          </p:cNvPicPr>
          <p:nvPr/>
        </p:nvPicPr>
        <p:blipFill>
          <a:blip r:embed="rId72" cstate="print"/>
          <a:srcRect/>
          <a:stretch>
            <a:fillRect/>
          </a:stretch>
        </p:blipFill>
        <p:spPr bwMode="auto">
          <a:xfrm>
            <a:off x="6559550" y="1920875"/>
            <a:ext cx="857250" cy="285750"/>
          </a:xfrm>
          <a:prstGeom prst="rect">
            <a:avLst/>
          </a:prstGeom>
          <a:noFill/>
          <a:ln w="9525">
            <a:noFill/>
            <a:miter lim="800000"/>
            <a:headEnd/>
            <a:tailEnd/>
          </a:ln>
        </p:spPr>
      </p:pic>
      <p:pic>
        <p:nvPicPr>
          <p:cNvPr id="19543" name="Picture 2"/>
          <p:cNvPicPr>
            <a:picLocks noChangeAspect="1" noChangeArrowheads="1"/>
          </p:cNvPicPr>
          <p:nvPr/>
        </p:nvPicPr>
        <p:blipFill>
          <a:blip r:embed="rId73" cstate="print"/>
          <a:srcRect/>
          <a:stretch>
            <a:fillRect/>
          </a:stretch>
        </p:blipFill>
        <p:spPr bwMode="auto">
          <a:xfrm>
            <a:off x="6627813" y="2239963"/>
            <a:ext cx="728662" cy="284162"/>
          </a:xfrm>
          <a:prstGeom prst="rect">
            <a:avLst/>
          </a:prstGeom>
          <a:noFill/>
          <a:ln w="9525">
            <a:noFill/>
            <a:miter lim="800000"/>
            <a:headEnd/>
            <a:tailEnd/>
          </a:ln>
        </p:spPr>
      </p:pic>
      <p:pic>
        <p:nvPicPr>
          <p:cNvPr id="19544" name="Picture 22" descr="file?cmsid=P-994287&amp;filename=charles_schwab_logo">
            <a:hlinkClick r:id="rId74"/>
          </p:cNvPr>
          <p:cNvPicPr>
            <a:picLocks noChangeAspect="1" noChangeArrowheads="1"/>
          </p:cNvPicPr>
          <p:nvPr/>
        </p:nvPicPr>
        <p:blipFill>
          <a:blip r:embed="rId75" cstate="print"/>
          <a:srcRect/>
          <a:stretch>
            <a:fillRect/>
          </a:stretch>
        </p:blipFill>
        <p:spPr bwMode="auto">
          <a:xfrm>
            <a:off x="4808538" y="4803775"/>
            <a:ext cx="1436687" cy="204788"/>
          </a:xfrm>
          <a:prstGeom prst="rect">
            <a:avLst/>
          </a:prstGeom>
          <a:noFill/>
          <a:ln w="9525">
            <a:noFill/>
            <a:miter lim="800000"/>
            <a:headEnd/>
            <a:tailEnd/>
          </a:ln>
        </p:spPr>
      </p:pic>
      <p:pic>
        <p:nvPicPr>
          <p:cNvPr id="19545" name="Picture 2"/>
          <p:cNvPicPr>
            <a:picLocks noChangeAspect="1" noChangeArrowheads="1"/>
          </p:cNvPicPr>
          <p:nvPr/>
        </p:nvPicPr>
        <p:blipFill>
          <a:blip r:embed="rId76" cstate="print"/>
          <a:srcRect/>
          <a:stretch>
            <a:fillRect/>
          </a:stretch>
        </p:blipFill>
        <p:spPr bwMode="auto">
          <a:xfrm>
            <a:off x="5621338" y="2528888"/>
            <a:ext cx="1038225" cy="346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73050" y="131763"/>
            <a:ext cx="8229600" cy="608012"/>
          </a:xfrm>
        </p:spPr>
        <p:txBody>
          <a:bodyPr/>
          <a:lstStyle/>
          <a:p>
            <a:r>
              <a:rPr lang="en-US" sz="2400" b="1" smtClean="0"/>
              <a:t>US Government Customers</a:t>
            </a:r>
            <a:r>
              <a:rPr lang="en-US" sz="2400" smtClean="0"/>
              <a:t/>
            </a:r>
            <a:br>
              <a:rPr lang="en-US" sz="2400" smtClean="0"/>
            </a:br>
            <a:r>
              <a:rPr lang="en-US" sz="2000" b="1" i="1" smtClean="0">
                <a:solidFill>
                  <a:schemeClr val="accent2"/>
                </a:solidFill>
              </a:rPr>
              <a:t>12 of 15 Cabinet Agencies</a:t>
            </a:r>
            <a:endParaRPr lang="en-US" sz="2400" b="1" i="1" smtClean="0">
              <a:solidFill>
                <a:schemeClr val="accent2"/>
              </a:solidFill>
            </a:endParaRPr>
          </a:p>
        </p:txBody>
      </p:sp>
      <p:grpSp>
        <p:nvGrpSpPr>
          <p:cNvPr id="2" name="Group 47"/>
          <p:cNvGrpSpPr>
            <a:grpSpLocks/>
          </p:cNvGrpSpPr>
          <p:nvPr/>
        </p:nvGrpSpPr>
        <p:grpSpPr bwMode="auto">
          <a:xfrm>
            <a:off x="327025" y="846138"/>
            <a:ext cx="8591550" cy="5718175"/>
            <a:chOff x="622300" y="1058863"/>
            <a:chExt cx="8296275" cy="5470525"/>
          </a:xfrm>
        </p:grpSpPr>
        <p:pic>
          <p:nvPicPr>
            <p:cNvPr id="20484" name="Picture 15" descr="United States House of Representatives, 108th Congress, 1st Session"/>
            <p:cNvPicPr>
              <a:picLocks noChangeAspect="1" noChangeArrowheads="1"/>
            </p:cNvPicPr>
            <p:nvPr/>
          </p:nvPicPr>
          <p:blipFill>
            <a:blip r:embed="rId3" cstate="print"/>
            <a:srcRect l="80000"/>
            <a:stretch>
              <a:fillRect/>
            </a:stretch>
          </p:blipFill>
          <p:spPr bwMode="auto">
            <a:xfrm>
              <a:off x="3787775" y="2160588"/>
              <a:ext cx="1017588" cy="1003300"/>
            </a:xfrm>
            <a:prstGeom prst="rect">
              <a:avLst/>
            </a:prstGeom>
            <a:noFill/>
            <a:ln w="9525">
              <a:noFill/>
              <a:miter lim="800000"/>
              <a:headEnd/>
              <a:tailEnd/>
            </a:ln>
          </p:spPr>
        </p:pic>
        <p:pic>
          <p:nvPicPr>
            <p:cNvPr id="20485" name="Picture 19" descr="Internal Revenue Service United States Department of the Treasury"/>
            <p:cNvPicPr>
              <a:picLocks noChangeAspect="1" noChangeArrowheads="1"/>
            </p:cNvPicPr>
            <p:nvPr/>
          </p:nvPicPr>
          <p:blipFill>
            <a:blip r:embed="rId4" cstate="print"/>
            <a:srcRect/>
            <a:stretch>
              <a:fillRect/>
            </a:stretch>
          </p:blipFill>
          <p:spPr bwMode="auto">
            <a:xfrm>
              <a:off x="6778625" y="1063625"/>
              <a:ext cx="2133600" cy="561975"/>
            </a:xfrm>
            <a:prstGeom prst="rect">
              <a:avLst/>
            </a:prstGeom>
            <a:noFill/>
            <a:ln w="9525">
              <a:noFill/>
              <a:miter lim="800000"/>
              <a:headEnd/>
              <a:tailEnd/>
            </a:ln>
          </p:spPr>
        </p:pic>
        <p:pic>
          <p:nvPicPr>
            <p:cNvPr id="20486" name="Picture 31"/>
            <p:cNvPicPr>
              <a:picLocks noChangeAspect="1" noChangeArrowheads="1"/>
            </p:cNvPicPr>
            <p:nvPr/>
          </p:nvPicPr>
          <p:blipFill>
            <a:blip r:embed="rId5" cstate="print"/>
            <a:srcRect/>
            <a:stretch>
              <a:fillRect/>
            </a:stretch>
          </p:blipFill>
          <p:spPr bwMode="auto">
            <a:xfrm>
              <a:off x="2697163" y="1597025"/>
              <a:ext cx="1889125" cy="565150"/>
            </a:xfrm>
            <a:prstGeom prst="rect">
              <a:avLst/>
            </a:prstGeom>
            <a:noFill/>
            <a:ln w="9525">
              <a:noFill/>
              <a:miter lim="800000"/>
              <a:headEnd/>
              <a:tailEnd/>
            </a:ln>
          </p:spPr>
        </p:pic>
        <p:pic>
          <p:nvPicPr>
            <p:cNvPr id="20487" name="Picture 50"/>
            <p:cNvPicPr>
              <a:picLocks noChangeAspect="1" noChangeArrowheads="1"/>
            </p:cNvPicPr>
            <p:nvPr/>
          </p:nvPicPr>
          <p:blipFill>
            <a:blip r:embed="rId6" cstate="print"/>
            <a:srcRect/>
            <a:stretch>
              <a:fillRect/>
            </a:stretch>
          </p:blipFill>
          <p:spPr bwMode="auto">
            <a:xfrm>
              <a:off x="5472113" y="3163888"/>
              <a:ext cx="1270000" cy="630237"/>
            </a:xfrm>
            <a:prstGeom prst="rect">
              <a:avLst/>
            </a:prstGeom>
            <a:noFill/>
            <a:ln w="9525">
              <a:noFill/>
              <a:miter lim="800000"/>
              <a:headEnd/>
              <a:tailEnd/>
            </a:ln>
          </p:spPr>
        </p:pic>
        <p:pic>
          <p:nvPicPr>
            <p:cNvPr id="20488" name="Picture 52"/>
            <p:cNvPicPr>
              <a:picLocks noChangeAspect="1" noChangeArrowheads="1"/>
            </p:cNvPicPr>
            <p:nvPr/>
          </p:nvPicPr>
          <p:blipFill>
            <a:blip r:embed="rId7" cstate="print"/>
            <a:srcRect/>
            <a:stretch>
              <a:fillRect/>
            </a:stretch>
          </p:blipFill>
          <p:spPr bwMode="auto">
            <a:xfrm>
              <a:off x="654050" y="1582738"/>
              <a:ext cx="2046288" cy="579437"/>
            </a:xfrm>
            <a:prstGeom prst="rect">
              <a:avLst/>
            </a:prstGeom>
            <a:noFill/>
            <a:ln w="9525">
              <a:noFill/>
              <a:miter lim="800000"/>
              <a:headEnd/>
              <a:tailEnd/>
            </a:ln>
          </p:spPr>
        </p:pic>
        <p:pic>
          <p:nvPicPr>
            <p:cNvPr id="20489" name="Picture 54"/>
            <p:cNvPicPr>
              <a:picLocks noChangeAspect="1" noChangeArrowheads="1"/>
            </p:cNvPicPr>
            <p:nvPr/>
          </p:nvPicPr>
          <p:blipFill>
            <a:blip r:embed="rId8" cstate="print"/>
            <a:srcRect/>
            <a:stretch>
              <a:fillRect/>
            </a:stretch>
          </p:blipFill>
          <p:spPr bwMode="auto">
            <a:xfrm>
              <a:off x="644525" y="1060450"/>
              <a:ext cx="2185988" cy="536575"/>
            </a:xfrm>
            <a:prstGeom prst="rect">
              <a:avLst/>
            </a:prstGeom>
            <a:noFill/>
            <a:ln w="9525">
              <a:noFill/>
              <a:miter lim="800000"/>
              <a:headEnd/>
              <a:tailEnd/>
            </a:ln>
          </p:spPr>
        </p:pic>
        <p:pic>
          <p:nvPicPr>
            <p:cNvPr id="20490" name="Picture 2"/>
            <p:cNvPicPr>
              <a:picLocks noChangeAspect="1" noChangeArrowheads="1"/>
            </p:cNvPicPr>
            <p:nvPr/>
          </p:nvPicPr>
          <p:blipFill>
            <a:blip r:embed="rId9" cstate="print"/>
            <a:srcRect/>
            <a:stretch>
              <a:fillRect/>
            </a:stretch>
          </p:blipFill>
          <p:spPr bwMode="auto">
            <a:xfrm>
              <a:off x="6124575" y="1590675"/>
              <a:ext cx="1327150" cy="565150"/>
            </a:xfrm>
            <a:prstGeom prst="rect">
              <a:avLst/>
            </a:prstGeom>
            <a:noFill/>
            <a:ln w="9525">
              <a:noFill/>
              <a:miter lim="800000"/>
              <a:headEnd/>
              <a:tailEnd/>
            </a:ln>
          </p:spPr>
        </p:pic>
        <p:pic>
          <p:nvPicPr>
            <p:cNvPr id="20491" name="Picture 3"/>
            <p:cNvPicPr>
              <a:picLocks noChangeAspect="1" noChangeArrowheads="1"/>
            </p:cNvPicPr>
            <p:nvPr/>
          </p:nvPicPr>
          <p:blipFill>
            <a:blip r:embed="rId10" cstate="print"/>
            <a:srcRect/>
            <a:stretch>
              <a:fillRect/>
            </a:stretch>
          </p:blipFill>
          <p:spPr bwMode="auto">
            <a:xfrm>
              <a:off x="4818063" y="2181225"/>
              <a:ext cx="1001712" cy="982663"/>
            </a:xfrm>
            <a:prstGeom prst="rect">
              <a:avLst/>
            </a:prstGeom>
            <a:noFill/>
            <a:ln w="9525">
              <a:noFill/>
              <a:miter lim="800000"/>
              <a:headEnd/>
              <a:tailEnd/>
            </a:ln>
          </p:spPr>
        </p:pic>
        <p:pic>
          <p:nvPicPr>
            <p:cNvPr id="20492" name="Picture 4"/>
            <p:cNvPicPr>
              <a:picLocks noChangeAspect="1" noChangeArrowheads="1"/>
            </p:cNvPicPr>
            <p:nvPr/>
          </p:nvPicPr>
          <p:blipFill>
            <a:blip r:embed="rId11" cstate="print"/>
            <a:srcRect/>
            <a:stretch>
              <a:fillRect/>
            </a:stretch>
          </p:blipFill>
          <p:spPr bwMode="auto">
            <a:xfrm>
              <a:off x="4565650" y="1590675"/>
              <a:ext cx="1571625" cy="565150"/>
            </a:xfrm>
            <a:prstGeom prst="rect">
              <a:avLst/>
            </a:prstGeom>
            <a:noFill/>
            <a:ln w="9525">
              <a:noFill/>
              <a:miter lim="800000"/>
              <a:headEnd/>
              <a:tailEnd/>
            </a:ln>
          </p:spPr>
        </p:pic>
        <p:pic>
          <p:nvPicPr>
            <p:cNvPr id="20493" name="Picture 45"/>
            <p:cNvPicPr>
              <a:picLocks noChangeAspect="1" noChangeArrowheads="1"/>
            </p:cNvPicPr>
            <p:nvPr/>
          </p:nvPicPr>
          <p:blipFill>
            <a:blip r:embed="rId12" cstate="print"/>
            <a:srcRect/>
            <a:stretch>
              <a:fillRect/>
            </a:stretch>
          </p:blipFill>
          <p:spPr bwMode="auto">
            <a:xfrm>
              <a:off x="7808913" y="2170113"/>
              <a:ext cx="1103312" cy="1008062"/>
            </a:xfrm>
            <a:prstGeom prst="rect">
              <a:avLst/>
            </a:prstGeom>
            <a:noFill/>
            <a:ln w="9525">
              <a:noFill/>
              <a:miter lim="800000"/>
              <a:headEnd/>
              <a:tailEnd/>
            </a:ln>
          </p:spPr>
        </p:pic>
        <p:pic>
          <p:nvPicPr>
            <p:cNvPr id="20494" name="Picture 11" descr="Federal Bureau of Investigation Banner">
              <a:hlinkClick r:id="rId13"/>
            </p:cNvPr>
            <p:cNvPicPr>
              <a:picLocks noChangeAspect="1" noChangeArrowheads="1"/>
            </p:cNvPicPr>
            <p:nvPr/>
          </p:nvPicPr>
          <p:blipFill>
            <a:blip r:embed="rId14" cstate="print"/>
            <a:srcRect/>
            <a:stretch>
              <a:fillRect/>
            </a:stretch>
          </p:blipFill>
          <p:spPr bwMode="auto">
            <a:xfrm>
              <a:off x="2825750" y="1058863"/>
              <a:ext cx="2022475" cy="538162"/>
            </a:xfrm>
            <a:prstGeom prst="rect">
              <a:avLst/>
            </a:prstGeom>
            <a:noFill/>
            <a:ln w="9525">
              <a:noFill/>
              <a:miter lim="800000"/>
              <a:headEnd/>
              <a:tailEnd/>
            </a:ln>
          </p:spPr>
        </p:pic>
        <p:pic>
          <p:nvPicPr>
            <p:cNvPr id="20495" name="Picture 8"/>
            <p:cNvPicPr>
              <a:picLocks noChangeAspect="1" noChangeArrowheads="1"/>
            </p:cNvPicPr>
            <p:nvPr/>
          </p:nvPicPr>
          <p:blipFill>
            <a:blip r:embed="rId15" cstate="print"/>
            <a:srcRect/>
            <a:stretch>
              <a:fillRect/>
            </a:stretch>
          </p:blipFill>
          <p:spPr bwMode="auto">
            <a:xfrm>
              <a:off x="7451725" y="1606550"/>
              <a:ext cx="1446213" cy="544513"/>
            </a:xfrm>
            <a:prstGeom prst="rect">
              <a:avLst/>
            </a:prstGeom>
            <a:noFill/>
            <a:ln w="9525">
              <a:noFill/>
              <a:miter lim="800000"/>
              <a:headEnd/>
              <a:tailEnd/>
            </a:ln>
          </p:spPr>
        </p:pic>
        <p:pic>
          <p:nvPicPr>
            <p:cNvPr id="20496" name="Picture 10"/>
            <p:cNvPicPr>
              <a:picLocks noChangeAspect="1" noChangeArrowheads="1"/>
            </p:cNvPicPr>
            <p:nvPr/>
          </p:nvPicPr>
          <p:blipFill>
            <a:blip r:embed="rId16" cstate="print"/>
            <a:srcRect/>
            <a:stretch>
              <a:fillRect/>
            </a:stretch>
          </p:blipFill>
          <p:spPr bwMode="auto">
            <a:xfrm>
              <a:off x="4052888" y="3167063"/>
              <a:ext cx="1444625" cy="612775"/>
            </a:xfrm>
            <a:prstGeom prst="rect">
              <a:avLst/>
            </a:prstGeom>
            <a:noFill/>
            <a:ln w="9525">
              <a:noFill/>
              <a:miter lim="800000"/>
              <a:headEnd/>
              <a:tailEnd/>
            </a:ln>
          </p:spPr>
        </p:pic>
        <p:pic>
          <p:nvPicPr>
            <p:cNvPr id="20497" name="Picture 11"/>
            <p:cNvPicPr>
              <a:picLocks noChangeAspect="1" noChangeArrowheads="1"/>
            </p:cNvPicPr>
            <p:nvPr/>
          </p:nvPicPr>
          <p:blipFill>
            <a:blip r:embed="rId17" cstate="print"/>
            <a:srcRect/>
            <a:stretch>
              <a:fillRect/>
            </a:stretch>
          </p:blipFill>
          <p:spPr bwMode="auto">
            <a:xfrm>
              <a:off x="6846888" y="2170113"/>
              <a:ext cx="976312" cy="1008062"/>
            </a:xfrm>
            <a:prstGeom prst="rect">
              <a:avLst/>
            </a:prstGeom>
            <a:noFill/>
            <a:ln w="9525">
              <a:noFill/>
              <a:miter lim="800000"/>
              <a:headEnd/>
              <a:tailEnd/>
            </a:ln>
          </p:spPr>
        </p:pic>
        <p:pic>
          <p:nvPicPr>
            <p:cNvPr id="20498" name="Picture 12"/>
            <p:cNvPicPr>
              <a:picLocks noChangeAspect="1" noChangeArrowheads="1"/>
            </p:cNvPicPr>
            <p:nvPr/>
          </p:nvPicPr>
          <p:blipFill>
            <a:blip r:embed="rId18" cstate="print"/>
            <a:srcRect/>
            <a:stretch>
              <a:fillRect/>
            </a:stretch>
          </p:blipFill>
          <p:spPr bwMode="auto">
            <a:xfrm>
              <a:off x="652463" y="2166938"/>
              <a:ext cx="1133475" cy="982662"/>
            </a:xfrm>
            <a:prstGeom prst="rect">
              <a:avLst/>
            </a:prstGeom>
            <a:noFill/>
            <a:ln w="9525">
              <a:noFill/>
              <a:miter lim="800000"/>
              <a:headEnd/>
              <a:tailEnd/>
            </a:ln>
          </p:spPr>
        </p:pic>
        <p:pic>
          <p:nvPicPr>
            <p:cNvPr id="20499" name="Picture 44"/>
            <p:cNvPicPr>
              <a:picLocks noChangeAspect="1" noChangeArrowheads="1"/>
            </p:cNvPicPr>
            <p:nvPr/>
          </p:nvPicPr>
          <p:blipFill>
            <a:blip r:embed="rId19" cstate="print"/>
            <a:srcRect/>
            <a:stretch>
              <a:fillRect/>
            </a:stretch>
          </p:blipFill>
          <p:spPr bwMode="auto">
            <a:xfrm>
              <a:off x="1714500" y="2168525"/>
              <a:ext cx="1057275" cy="984250"/>
            </a:xfrm>
            <a:prstGeom prst="rect">
              <a:avLst/>
            </a:prstGeom>
            <a:noFill/>
            <a:ln w="9525">
              <a:noFill/>
              <a:miter lim="800000"/>
              <a:headEnd/>
              <a:tailEnd/>
            </a:ln>
          </p:spPr>
        </p:pic>
        <p:pic>
          <p:nvPicPr>
            <p:cNvPr id="20500" name="Picture 21"/>
            <p:cNvPicPr>
              <a:picLocks noChangeAspect="1" noChangeArrowheads="1"/>
            </p:cNvPicPr>
            <p:nvPr/>
          </p:nvPicPr>
          <p:blipFill>
            <a:blip r:embed="rId20" cstate="print"/>
            <a:srcRect/>
            <a:stretch>
              <a:fillRect/>
            </a:stretch>
          </p:blipFill>
          <p:spPr bwMode="auto">
            <a:xfrm>
              <a:off x="638175" y="4913313"/>
              <a:ext cx="2119313" cy="614362"/>
            </a:xfrm>
            <a:prstGeom prst="rect">
              <a:avLst/>
            </a:prstGeom>
            <a:noFill/>
            <a:ln w="9525">
              <a:noFill/>
              <a:miter lim="800000"/>
              <a:headEnd/>
              <a:tailEnd/>
            </a:ln>
          </p:spPr>
        </p:pic>
        <p:pic>
          <p:nvPicPr>
            <p:cNvPr id="20501" name="Picture 23"/>
            <p:cNvPicPr>
              <a:picLocks noChangeAspect="1" noChangeArrowheads="1"/>
            </p:cNvPicPr>
            <p:nvPr/>
          </p:nvPicPr>
          <p:blipFill>
            <a:blip r:embed="rId21" cstate="print"/>
            <a:srcRect/>
            <a:stretch>
              <a:fillRect/>
            </a:stretch>
          </p:blipFill>
          <p:spPr bwMode="auto">
            <a:xfrm>
              <a:off x="5551488" y="4927600"/>
              <a:ext cx="2085975" cy="587375"/>
            </a:xfrm>
            <a:prstGeom prst="rect">
              <a:avLst/>
            </a:prstGeom>
            <a:noFill/>
            <a:ln w="9525">
              <a:noFill/>
              <a:miter lim="800000"/>
              <a:headEnd/>
              <a:tailEnd/>
            </a:ln>
          </p:spPr>
        </p:pic>
        <p:pic>
          <p:nvPicPr>
            <p:cNvPr id="20502" name="Picture 24"/>
            <p:cNvPicPr>
              <a:picLocks noChangeAspect="1" noChangeArrowheads="1"/>
            </p:cNvPicPr>
            <p:nvPr/>
          </p:nvPicPr>
          <p:blipFill>
            <a:blip r:embed="rId22" cstate="print"/>
            <a:srcRect/>
            <a:stretch>
              <a:fillRect/>
            </a:stretch>
          </p:blipFill>
          <p:spPr bwMode="auto">
            <a:xfrm>
              <a:off x="7620000" y="4927600"/>
              <a:ext cx="1292225" cy="1057275"/>
            </a:xfrm>
            <a:prstGeom prst="rect">
              <a:avLst/>
            </a:prstGeom>
            <a:noFill/>
            <a:ln w="9525">
              <a:noFill/>
              <a:miter lim="800000"/>
              <a:headEnd/>
              <a:tailEnd/>
            </a:ln>
          </p:spPr>
        </p:pic>
        <p:pic>
          <p:nvPicPr>
            <p:cNvPr id="20503" name="Picture 26"/>
            <p:cNvPicPr>
              <a:picLocks noChangeAspect="1" noChangeArrowheads="1"/>
            </p:cNvPicPr>
            <p:nvPr/>
          </p:nvPicPr>
          <p:blipFill>
            <a:blip r:embed="rId23" cstate="print"/>
            <a:srcRect/>
            <a:stretch>
              <a:fillRect/>
            </a:stretch>
          </p:blipFill>
          <p:spPr bwMode="auto">
            <a:xfrm>
              <a:off x="5156200" y="5991225"/>
              <a:ext cx="3762375" cy="320675"/>
            </a:xfrm>
            <a:prstGeom prst="rect">
              <a:avLst/>
            </a:prstGeom>
            <a:noFill/>
            <a:ln w="9525">
              <a:noFill/>
              <a:miter lim="800000"/>
              <a:headEnd/>
              <a:tailEnd/>
            </a:ln>
          </p:spPr>
        </p:pic>
        <p:pic>
          <p:nvPicPr>
            <p:cNvPr id="20504" name="Picture 27"/>
            <p:cNvPicPr>
              <a:picLocks noChangeAspect="1" noChangeArrowheads="1"/>
            </p:cNvPicPr>
            <p:nvPr/>
          </p:nvPicPr>
          <p:blipFill>
            <a:blip r:embed="rId24" cstate="print"/>
            <a:srcRect/>
            <a:stretch>
              <a:fillRect/>
            </a:stretch>
          </p:blipFill>
          <p:spPr bwMode="auto">
            <a:xfrm>
              <a:off x="636588" y="5513388"/>
              <a:ext cx="2516187" cy="471487"/>
            </a:xfrm>
            <a:prstGeom prst="rect">
              <a:avLst/>
            </a:prstGeom>
            <a:noFill/>
            <a:ln w="9525">
              <a:noFill/>
              <a:miter lim="800000"/>
              <a:headEnd/>
              <a:tailEnd/>
            </a:ln>
          </p:spPr>
        </p:pic>
        <p:pic>
          <p:nvPicPr>
            <p:cNvPr id="20505" name="Picture 28"/>
            <p:cNvPicPr>
              <a:picLocks noChangeAspect="1" noChangeArrowheads="1"/>
            </p:cNvPicPr>
            <p:nvPr/>
          </p:nvPicPr>
          <p:blipFill>
            <a:blip r:embed="rId25" cstate="print"/>
            <a:srcRect/>
            <a:stretch>
              <a:fillRect/>
            </a:stretch>
          </p:blipFill>
          <p:spPr bwMode="auto">
            <a:xfrm>
              <a:off x="3138488" y="5513388"/>
              <a:ext cx="2606675" cy="477837"/>
            </a:xfrm>
            <a:prstGeom prst="rect">
              <a:avLst/>
            </a:prstGeom>
            <a:noFill/>
            <a:ln w="9525">
              <a:noFill/>
              <a:miter lim="800000"/>
              <a:headEnd/>
              <a:tailEnd/>
            </a:ln>
          </p:spPr>
        </p:pic>
        <p:pic>
          <p:nvPicPr>
            <p:cNvPr id="20506" name="Picture 29"/>
            <p:cNvPicPr>
              <a:picLocks noChangeAspect="1" noChangeArrowheads="1"/>
            </p:cNvPicPr>
            <p:nvPr/>
          </p:nvPicPr>
          <p:blipFill>
            <a:blip r:embed="rId26" cstate="print"/>
            <a:srcRect/>
            <a:stretch>
              <a:fillRect/>
            </a:stretch>
          </p:blipFill>
          <p:spPr bwMode="auto">
            <a:xfrm>
              <a:off x="5724525" y="5500688"/>
              <a:ext cx="1895475" cy="504825"/>
            </a:xfrm>
            <a:prstGeom prst="rect">
              <a:avLst/>
            </a:prstGeom>
            <a:noFill/>
            <a:ln w="9525">
              <a:noFill/>
              <a:miter lim="800000"/>
              <a:headEnd/>
              <a:tailEnd/>
            </a:ln>
          </p:spPr>
        </p:pic>
        <p:pic>
          <p:nvPicPr>
            <p:cNvPr id="20507" name="Picture 47"/>
            <p:cNvPicPr>
              <a:picLocks noChangeAspect="1" noChangeArrowheads="1"/>
            </p:cNvPicPr>
            <p:nvPr/>
          </p:nvPicPr>
          <p:blipFill>
            <a:blip r:embed="rId27" cstate="print"/>
            <a:srcRect/>
            <a:stretch>
              <a:fillRect/>
            </a:stretch>
          </p:blipFill>
          <p:spPr bwMode="auto">
            <a:xfrm>
              <a:off x="622300" y="5976938"/>
              <a:ext cx="2530475" cy="552450"/>
            </a:xfrm>
            <a:prstGeom prst="rect">
              <a:avLst/>
            </a:prstGeom>
            <a:noFill/>
            <a:ln w="9525">
              <a:noFill/>
              <a:miter lim="800000"/>
              <a:headEnd/>
              <a:tailEnd/>
            </a:ln>
          </p:spPr>
        </p:pic>
        <p:pic>
          <p:nvPicPr>
            <p:cNvPr id="20508" name="Picture 30"/>
            <p:cNvPicPr>
              <a:picLocks noChangeAspect="1" noChangeArrowheads="1"/>
            </p:cNvPicPr>
            <p:nvPr/>
          </p:nvPicPr>
          <p:blipFill>
            <a:blip r:embed="rId28" cstate="print"/>
            <a:srcRect/>
            <a:stretch>
              <a:fillRect/>
            </a:stretch>
          </p:blipFill>
          <p:spPr bwMode="auto">
            <a:xfrm>
              <a:off x="3144838" y="5991225"/>
              <a:ext cx="2009775" cy="538163"/>
            </a:xfrm>
            <a:prstGeom prst="rect">
              <a:avLst/>
            </a:prstGeom>
            <a:noFill/>
            <a:ln w="9525">
              <a:noFill/>
              <a:miter lim="800000"/>
              <a:headEnd/>
              <a:tailEnd/>
            </a:ln>
          </p:spPr>
        </p:pic>
        <p:pic>
          <p:nvPicPr>
            <p:cNvPr id="20509" name="Picture 31"/>
            <p:cNvPicPr>
              <a:picLocks noChangeAspect="1" noChangeArrowheads="1"/>
            </p:cNvPicPr>
            <p:nvPr/>
          </p:nvPicPr>
          <p:blipFill>
            <a:blip r:embed="rId29" cstate="print"/>
            <a:srcRect/>
            <a:stretch>
              <a:fillRect/>
            </a:stretch>
          </p:blipFill>
          <p:spPr bwMode="auto">
            <a:xfrm>
              <a:off x="5151438" y="6305550"/>
              <a:ext cx="3754437" cy="223838"/>
            </a:xfrm>
            <a:prstGeom prst="rect">
              <a:avLst/>
            </a:prstGeom>
            <a:noFill/>
            <a:ln w="9525">
              <a:noFill/>
              <a:miter lim="800000"/>
              <a:headEnd/>
              <a:tailEnd/>
            </a:ln>
          </p:spPr>
        </p:pic>
        <p:pic>
          <p:nvPicPr>
            <p:cNvPr id="20510" name="Picture 1"/>
            <p:cNvPicPr>
              <a:picLocks noChangeAspect="1" noChangeArrowheads="1"/>
            </p:cNvPicPr>
            <p:nvPr/>
          </p:nvPicPr>
          <p:blipFill>
            <a:blip r:embed="rId30" cstate="print"/>
            <a:srcRect/>
            <a:stretch>
              <a:fillRect/>
            </a:stretch>
          </p:blipFill>
          <p:spPr bwMode="auto">
            <a:xfrm>
              <a:off x="4025900" y="3783013"/>
              <a:ext cx="1487488" cy="560387"/>
            </a:xfrm>
            <a:prstGeom prst="rect">
              <a:avLst/>
            </a:prstGeom>
            <a:noFill/>
            <a:ln w="9525">
              <a:noFill/>
              <a:miter lim="800000"/>
              <a:headEnd/>
              <a:tailEnd/>
            </a:ln>
          </p:spPr>
        </p:pic>
        <p:pic>
          <p:nvPicPr>
            <p:cNvPr id="20511" name="Picture 1"/>
            <p:cNvPicPr>
              <a:picLocks noChangeAspect="1" noChangeArrowheads="1"/>
            </p:cNvPicPr>
            <p:nvPr/>
          </p:nvPicPr>
          <p:blipFill>
            <a:blip r:embed="rId31" cstate="print"/>
            <a:srcRect/>
            <a:stretch>
              <a:fillRect/>
            </a:stretch>
          </p:blipFill>
          <p:spPr bwMode="auto">
            <a:xfrm>
              <a:off x="1806575" y="3152775"/>
              <a:ext cx="1155700" cy="627063"/>
            </a:xfrm>
            <a:prstGeom prst="rect">
              <a:avLst/>
            </a:prstGeom>
            <a:noFill/>
            <a:ln w="9525">
              <a:noFill/>
              <a:miter lim="800000"/>
              <a:headEnd/>
              <a:tailEnd/>
            </a:ln>
          </p:spPr>
        </p:pic>
        <p:pic>
          <p:nvPicPr>
            <p:cNvPr id="20512" name="Picture 3"/>
            <p:cNvPicPr>
              <a:picLocks noChangeAspect="1" noChangeArrowheads="1"/>
            </p:cNvPicPr>
            <p:nvPr/>
          </p:nvPicPr>
          <p:blipFill>
            <a:blip r:embed="rId32" cstate="print"/>
            <a:srcRect/>
            <a:stretch>
              <a:fillRect/>
            </a:stretch>
          </p:blipFill>
          <p:spPr bwMode="auto">
            <a:xfrm>
              <a:off x="2944813" y="3152775"/>
              <a:ext cx="1108075" cy="627063"/>
            </a:xfrm>
            <a:prstGeom prst="rect">
              <a:avLst/>
            </a:prstGeom>
            <a:noFill/>
            <a:ln w="9525">
              <a:noFill/>
              <a:miter lim="800000"/>
              <a:headEnd/>
              <a:tailEnd/>
            </a:ln>
          </p:spPr>
        </p:pic>
        <p:pic>
          <p:nvPicPr>
            <p:cNvPr id="20513" name="Picture 2"/>
            <p:cNvPicPr>
              <a:picLocks noChangeAspect="1" noChangeArrowheads="1"/>
            </p:cNvPicPr>
            <p:nvPr/>
          </p:nvPicPr>
          <p:blipFill>
            <a:blip r:embed="rId33" cstate="print"/>
            <a:srcRect/>
            <a:stretch>
              <a:fillRect/>
            </a:stretch>
          </p:blipFill>
          <p:spPr bwMode="auto">
            <a:xfrm>
              <a:off x="5508625" y="3795713"/>
              <a:ext cx="1273175" cy="557212"/>
            </a:xfrm>
            <a:prstGeom prst="rect">
              <a:avLst/>
            </a:prstGeom>
            <a:noFill/>
            <a:ln w="9525">
              <a:noFill/>
              <a:miter lim="800000"/>
              <a:headEnd/>
              <a:tailEnd/>
            </a:ln>
          </p:spPr>
        </p:pic>
        <p:pic>
          <p:nvPicPr>
            <p:cNvPr id="20514" name="Picture 1"/>
            <p:cNvPicPr>
              <a:picLocks noChangeAspect="1" noChangeArrowheads="1"/>
            </p:cNvPicPr>
            <p:nvPr/>
          </p:nvPicPr>
          <p:blipFill>
            <a:blip r:embed="rId34" cstate="print"/>
            <a:srcRect/>
            <a:stretch>
              <a:fillRect/>
            </a:stretch>
          </p:blipFill>
          <p:spPr bwMode="auto">
            <a:xfrm>
              <a:off x="2760663" y="4927600"/>
              <a:ext cx="2794000" cy="585788"/>
            </a:xfrm>
            <a:prstGeom prst="rect">
              <a:avLst/>
            </a:prstGeom>
            <a:noFill/>
            <a:ln w="9525">
              <a:noFill/>
              <a:miter lim="800000"/>
              <a:headEnd/>
              <a:tailEnd/>
            </a:ln>
          </p:spPr>
        </p:pic>
        <p:pic>
          <p:nvPicPr>
            <p:cNvPr id="20515" name="Picture 1"/>
            <p:cNvPicPr>
              <a:picLocks noChangeAspect="1" noChangeArrowheads="1"/>
            </p:cNvPicPr>
            <p:nvPr/>
          </p:nvPicPr>
          <p:blipFill>
            <a:blip r:embed="rId35" cstate="print"/>
            <a:srcRect/>
            <a:stretch>
              <a:fillRect/>
            </a:stretch>
          </p:blipFill>
          <p:spPr bwMode="auto">
            <a:xfrm>
              <a:off x="5513388" y="4325938"/>
              <a:ext cx="1870075" cy="560387"/>
            </a:xfrm>
            <a:prstGeom prst="rect">
              <a:avLst/>
            </a:prstGeom>
            <a:noFill/>
            <a:ln w="9525">
              <a:noFill/>
              <a:miter lim="800000"/>
              <a:headEnd/>
              <a:tailEnd/>
            </a:ln>
          </p:spPr>
        </p:pic>
        <p:pic>
          <p:nvPicPr>
            <p:cNvPr id="20516" name="Picture 3"/>
            <p:cNvPicPr>
              <a:picLocks noChangeAspect="1" noChangeArrowheads="1"/>
            </p:cNvPicPr>
            <p:nvPr/>
          </p:nvPicPr>
          <p:blipFill>
            <a:blip r:embed="rId36" cstate="print"/>
            <a:srcRect/>
            <a:stretch>
              <a:fillRect/>
            </a:stretch>
          </p:blipFill>
          <p:spPr bwMode="auto">
            <a:xfrm>
              <a:off x="639763" y="3152775"/>
              <a:ext cx="1189037" cy="627063"/>
            </a:xfrm>
            <a:prstGeom prst="rect">
              <a:avLst/>
            </a:prstGeom>
            <a:noFill/>
            <a:ln w="9525">
              <a:noFill/>
              <a:miter lim="800000"/>
              <a:headEnd/>
              <a:tailEnd/>
            </a:ln>
          </p:spPr>
        </p:pic>
        <p:pic>
          <p:nvPicPr>
            <p:cNvPr id="20517" name="Picture 2"/>
            <p:cNvPicPr>
              <a:picLocks noChangeAspect="1" noChangeArrowheads="1"/>
            </p:cNvPicPr>
            <p:nvPr/>
          </p:nvPicPr>
          <p:blipFill>
            <a:blip r:embed="rId37" cstate="print"/>
            <a:srcRect/>
            <a:stretch>
              <a:fillRect/>
            </a:stretch>
          </p:blipFill>
          <p:spPr bwMode="auto">
            <a:xfrm>
              <a:off x="642938" y="3779838"/>
              <a:ext cx="1868487" cy="546100"/>
            </a:xfrm>
            <a:prstGeom prst="rect">
              <a:avLst/>
            </a:prstGeom>
            <a:noFill/>
            <a:ln w="9525">
              <a:noFill/>
              <a:miter lim="800000"/>
              <a:headEnd/>
              <a:tailEnd/>
            </a:ln>
          </p:spPr>
        </p:pic>
        <p:pic>
          <p:nvPicPr>
            <p:cNvPr id="20518" name="Picture 1"/>
            <p:cNvPicPr>
              <a:picLocks noChangeAspect="1" noChangeArrowheads="1"/>
            </p:cNvPicPr>
            <p:nvPr/>
          </p:nvPicPr>
          <p:blipFill>
            <a:blip r:embed="rId38" cstate="print"/>
            <a:srcRect/>
            <a:stretch>
              <a:fillRect/>
            </a:stretch>
          </p:blipFill>
          <p:spPr bwMode="auto">
            <a:xfrm>
              <a:off x="5827713" y="2159000"/>
              <a:ext cx="1009650" cy="1008063"/>
            </a:xfrm>
            <a:prstGeom prst="rect">
              <a:avLst/>
            </a:prstGeom>
            <a:noFill/>
            <a:ln w="9525">
              <a:noFill/>
              <a:miter lim="800000"/>
              <a:headEnd/>
              <a:tailEnd/>
            </a:ln>
          </p:spPr>
        </p:pic>
        <p:pic>
          <p:nvPicPr>
            <p:cNvPr id="20519" name="Picture 3"/>
            <p:cNvPicPr>
              <a:picLocks noChangeAspect="1" noChangeArrowheads="1"/>
            </p:cNvPicPr>
            <p:nvPr/>
          </p:nvPicPr>
          <p:blipFill>
            <a:blip r:embed="rId39" cstate="print"/>
            <a:srcRect/>
            <a:stretch>
              <a:fillRect/>
            </a:stretch>
          </p:blipFill>
          <p:spPr bwMode="auto">
            <a:xfrm>
              <a:off x="2511425" y="3786188"/>
              <a:ext cx="1533525" cy="539750"/>
            </a:xfrm>
            <a:prstGeom prst="rect">
              <a:avLst/>
            </a:prstGeom>
            <a:noFill/>
            <a:ln w="9525">
              <a:noFill/>
              <a:miter lim="800000"/>
              <a:headEnd/>
              <a:tailEnd/>
            </a:ln>
          </p:spPr>
        </p:pic>
        <p:pic>
          <p:nvPicPr>
            <p:cNvPr id="20520" name="Picture 4"/>
            <p:cNvPicPr>
              <a:picLocks noChangeAspect="1" noChangeArrowheads="1"/>
            </p:cNvPicPr>
            <p:nvPr/>
          </p:nvPicPr>
          <p:blipFill>
            <a:blip r:embed="rId40" cstate="print"/>
            <a:srcRect/>
            <a:stretch>
              <a:fillRect/>
            </a:stretch>
          </p:blipFill>
          <p:spPr bwMode="auto">
            <a:xfrm>
              <a:off x="2771775" y="2155825"/>
              <a:ext cx="1022350" cy="996950"/>
            </a:xfrm>
            <a:prstGeom prst="rect">
              <a:avLst/>
            </a:prstGeom>
            <a:noFill/>
            <a:ln w="9525">
              <a:noFill/>
              <a:miter lim="800000"/>
              <a:headEnd/>
              <a:tailEnd/>
            </a:ln>
          </p:spPr>
        </p:pic>
        <p:pic>
          <p:nvPicPr>
            <p:cNvPr id="20521" name="Picture 6"/>
            <p:cNvPicPr>
              <a:picLocks noChangeAspect="1" noChangeArrowheads="1"/>
            </p:cNvPicPr>
            <p:nvPr/>
          </p:nvPicPr>
          <p:blipFill>
            <a:blip r:embed="rId41" cstate="print"/>
            <a:srcRect/>
            <a:stretch>
              <a:fillRect/>
            </a:stretch>
          </p:blipFill>
          <p:spPr bwMode="auto">
            <a:xfrm>
              <a:off x="641350" y="4338638"/>
              <a:ext cx="1870075" cy="547687"/>
            </a:xfrm>
            <a:prstGeom prst="rect">
              <a:avLst/>
            </a:prstGeom>
            <a:noFill/>
            <a:ln w="9525">
              <a:noFill/>
              <a:miter lim="800000"/>
              <a:headEnd/>
              <a:tailEnd/>
            </a:ln>
          </p:spPr>
        </p:pic>
        <p:pic>
          <p:nvPicPr>
            <p:cNvPr id="20522" name="Picture 8"/>
            <p:cNvPicPr>
              <a:picLocks noChangeAspect="1" noChangeArrowheads="1"/>
            </p:cNvPicPr>
            <p:nvPr/>
          </p:nvPicPr>
          <p:blipFill>
            <a:blip r:embed="rId42" cstate="print"/>
            <a:srcRect/>
            <a:stretch>
              <a:fillRect/>
            </a:stretch>
          </p:blipFill>
          <p:spPr bwMode="auto">
            <a:xfrm>
              <a:off x="4025900" y="4352925"/>
              <a:ext cx="1487488" cy="533400"/>
            </a:xfrm>
            <a:prstGeom prst="rect">
              <a:avLst/>
            </a:prstGeom>
            <a:noFill/>
            <a:ln w="9525">
              <a:noFill/>
              <a:miter lim="800000"/>
              <a:headEnd/>
              <a:tailEnd/>
            </a:ln>
          </p:spPr>
        </p:pic>
        <p:pic>
          <p:nvPicPr>
            <p:cNvPr id="20523" name="Picture 11"/>
            <p:cNvPicPr>
              <a:picLocks noChangeAspect="1" noChangeArrowheads="1"/>
            </p:cNvPicPr>
            <p:nvPr/>
          </p:nvPicPr>
          <p:blipFill>
            <a:blip r:embed="rId43" cstate="print"/>
            <a:srcRect/>
            <a:stretch>
              <a:fillRect/>
            </a:stretch>
          </p:blipFill>
          <p:spPr bwMode="auto">
            <a:xfrm>
              <a:off x="2509838" y="4325938"/>
              <a:ext cx="1530350" cy="573087"/>
            </a:xfrm>
            <a:prstGeom prst="rect">
              <a:avLst/>
            </a:prstGeom>
            <a:noFill/>
            <a:ln w="9525">
              <a:noFill/>
              <a:miter lim="800000"/>
              <a:headEnd/>
              <a:tailEnd/>
            </a:ln>
          </p:spPr>
        </p:pic>
        <p:pic>
          <p:nvPicPr>
            <p:cNvPr id="20524" name="Picture 12"/>
            <p:cNvPicPr>
              <a:picLocks noChangeAspect="1" noChangeArrowheads="1"/>
            </p:cNvPicPr>
            <p:nvPr/>
          </p:nvPicPr>
          <p:blipFill>
            <a:blip r:embed="rId44" cstate="print"/>
            <a:srcRect/>
            <a:stretch>
              <a:fillRect/>
            </a:stretch>
          </p:blipFill>
          <p:spPr bwMode="auto">
            <a:xfrm>
              <a:off x="4845050" y="1065213"/>
              <a:ext cx="1951038" cy="531812"/>
            </a:xfrm>
            <a:prstGeom prst="rect">
              <a:avLst/>
            </a:prstGeom>
            <a:noFill/>
            <a:ln w="9525">
              <a:noFill/>
              <a:miter lim="800000"/>
              <a:headEnd/>
              <a:tailEnd/>
            </a:ln>
          </p:spPr>
        </p:pic>
        <p:pic>
          <p:nvPicPr>
            <p:cNvPr id="20525" name="Picture 1"/>
            <p:cNvPicPr>
              <a:picLocks noChangeAspect="1" noChangeArrowheads="1"/>
            </p:cNvPicPr>
            <p:nvPr/>
          </p:nvPicPr>
          <p:blipFill>
            <a:blip r:embed="rId45" cstate="print"/>
            <a:srcRect/>
            <a:stretch>
              <a:fillRect/>
            </a:stretch>
          </p:blipFill>
          <p:spPr bwMode="auto">
            <a:xfrm>
              <a:off x="7383463" y="4343400"/>
              <a:ext cx="1528762" cy="539750"/>
            </a:xfrm>
            <a:prstGeom prst="rect">
              <a:avLst/>
            </a:prstGeom>
            <a:noFill/>
            <a:ln w="9525">
              <a:noFill/>
              <a:miter lim="800000"/>
              <a:headEnd/>
              <a:tailEnd/>
            </a:ln>
          </p:spPr>
        </p:pic>
        <p:pic>
          <p:nvPicPr>
            <p:cNvPr id="20526" name="Picture 19"/>
            <p:cNvPicPr>
              <a:picLocks noChangeAspect="1" noChangeArrowheads="1"/>
            </p:cNvPicPr>
            <p:nvPr/>
          </p:nvPicPr>
          <p:blipFill>
            <a:blip r:embed="rId46" cstate="print"/>
            <a:srcRect/>
            <a:stretch>
              <a:fillRect/>
            </a:stretch>
          </p:blipFill>
          <p:spPr bwMode="auto">
            <a:xfrm>
              <a:off x="7696200" y="3733800"/>
              <a:ext cx="1219200" cy="609600"/>
            </a:xfrm>
            <a:prstGeom prst="rect">
              <a:avLst/>
            </a:prstGeom>
            <a:noFill/>
            <a:ln w="9525">
              <a:noFill/>
              <a:miter lim="800000"/>
              <a:headEnd/>
              <a:tailEnd/>
            </a:ln>
          </p:spPr>
        </p:pic>
        <p:pic>
          <p:nvPicPr>
            <p:cNvPr id="20527" name="Picture 2"/>
            <p:cNvPicPr>
              <a:picLocks noChangeAspect="1" noChangeArrowheads="1"/>
            </p:cNvPicPr>
            <p:nvPr/>
          </p:nvPicPr>
          <p:blipFill>
            <a:blip r:embed="rId47" cstate="print"/>
            <a:srcRect/>
            <a:stretch>
              <a:fillRect/>
            </a:stretch>
          </p:blipFill>
          <p:spPr bwMode="auto">
            <a:xfrm>
              <a:off x="7696200" y="3200400"/>
              <a:ext cx="1219200" cy="533400"/>
            </a:xfrm>
            <a:prstGeom prst="rect">
              <a:avLst/>
            </a:prstGeom>
            <a:noFill/>
            <a:ln w="9525">
              <a:noFill/>
              <a:miter lim="800000"/>
              <a:headEnd/>
              <a:tailEnd/>
            </a:ln>
          </p:spPr>
        </p:pic>
        <p:pic>
          <p:nvPicPr>
            <p:cNvPr id="20528" name="Picture 1"/>
            <p:cNvPicPr>
              <a:picLocks noChangeAspect="1" noChangeArrowheads="1"/>
            </p:cNvPicPr>
            <p:nvPr/>
          </p:nvPicPr>
          <p:blipFill>
            <a:blip r:embed="rId48" cstate="print"/>
            <a:srcRect/>
            <a:stretch>
              <a:fillRect/>
            </a:stretch>
          </p:blipFill>
          <p:spPr bwMode="auto">
            <a:xfrm>
              <a:off x="6748463" y="3200400"/>
              <a:ext cx="947737" cy="1143000"/>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i="1" smtClean="0">
                <a:solidFill>
                  <a:srgbClr val="FFFFFF"/>
                </a:solidFill>
              </a:rPr>
              <a:t>IT Risk In a Complex World</a:t>
            </a:r>
          </a:p>
        </p:txBody>
      </p:sp>
      <p:cxnSp>
        <p:nvCxnSpPr>
          <p:cNvPr id="7171" name="Straight Connector 8"/>
          <p:cNvCxnSpPr>
            <a:cxnSpLocks noChangeShapeType="1"/>
          </p:cNvCxnSpPr>
          <p:nvPr/>
        </p:nvCxnSpPr>
        <p:spPr bwMode="auto">
          <a:xfrm>
            <a:off x="6197600" y="3827463"/>
            <a:ext cx="1125538" cy="0"/>
          </a:xfrm>
          <a:prstGeom prst="line">
            <a:avLst/>
          </a:prstGeom>
          <a:noFill/>
          <a:ln w="9525" algn="ctr">
            <a:solidFill>
              <a:schemeClr val="bg1"/>
            </a:solidFill>
            <a:round/>
            <a:headEnd/>
            <a:tailEnd/>
          </a:ln>
        </p:spPr>
      </p:cxnSp>
      <p:pic>
        <p:nvPicPr>
          <p:cNvPr id="14" name="Picture 2" descr="hurricane"/>
          <p:cNvPicPr>
            <a:picLocks noChangeAspect="1" noChangeArrowheads="1"/>
          </p:cNvPicPr>
          <p:nvPr/>
        </p:nvPicPr>
        <p:blipFill>
          <a:blip r:embed="rId3" cstate="print"/>
          <a:srcRect/>
          <a:stretch>
            <a:fillRect/>
          </a:stretch>
        </p:blipFill>
        <p:spPr bwMode="auto">
          <a:xfrm>
            <a:off x="214313" y="1169988"/>
            <a:ext cx="3352800" cy="2682875"/>
          </a:xfrm>
          <a:prstGeom prst="rect">
            <a:avLst/>
          </a:prstGeom>
          <a:noFill/>
          <a:ln w="9525">
            <a:noFill/>
            <a:miter lim="800000"/>
            <a:headEnd/>
            <a:tailEnd/>
          </a:ln>
        </p:spPr>
      </p:pic>
      <p:pic>
        <p:nvPicPr>
          <p:cNvPr id="20" name="Picture 7" descr="TsunamiIndonesia"/>
          <p:cNvPicPr>
            <a:picLocks noChangeAspect="1" noChangeArrowheads="1"/>
          </p:cNvPicPr>
          <p:nvPr/>
        </p:nvPicPr>
        <p:blipFill>
          <a:blip r:embed="rId4" cstate="print"/>
          <a:srcRect/>
          <a:stretch>
            <a:fillRect/>
          </a:stretch>
        </p:blipFill>
        <p:spPr bwMode="auto">
          <a:xfrm>
            <a:off x="2514600" y="1012825"/>
            <a:ext cx="3524250" cy="2841625"/>
          </a:xfrm>
          <a:prstGeom prst="rect">
            <a:avLst/>
          </a:prstGeom>
          <a:noFill/>
          <a:ln w="9525">
            <a:noFill/>
            <a:miter lim="800000"/>
            <a:headEnd/>
            <a:tailEnd/>
          </a:ln>
        </p:spPr>
      </p:pic>
      <p:pic>
        <p:nvPicPr>
          <p:cNvPr id="13" name="Picture 5" descr="estonian_protesters"/>
          <p:cNvPicPr>
            <a:picLocks noChangeAspect="1" noChangeArrowheads="1"/>
          </p:cNvPicPr>
          <p:nvPr/>
        </p:nvPicPr>
        <p:blipFill>
          <a:blip r:embed="rId5" cstate="print"/>
          <a:srcRect/>
          <a:stretch>
            <a:fillRect/>
          </a:stretch>
        </p:blipFill>
        <p:spPr bwMode="auto">
          <a:xfrm>
            <a:off x="201613" y="2439988"/>
            <a:ext cx="3348037" cy="2312987"/>
          </a:xfrm>
          <a:prstGeom prst="rect">
            <a:avLst/>
          </a:prstGeom>
          <a:noFill/>
          <a:ln w="9525">
            <a:noFill/>
            <a:miter lim="800000"/>
            <a:headEnd/>
            <a:tailEnd/>
          </a:ln>
        </p:spPr>
      </p:pic>
      <p:pic>
        <p:nvPicPr>
          <p:cNvPr id="16" name="Picture 7" descr="Earthquake%20bldgs"/>
          <p:cNvPicPr>
            <a:picLocks noChangeAspect="1" noChangeArrowheads="1"/>
          </p:cNvPicPr>
          <p:nvPr/>
        </p:nvPicPr>
        <p:blipFill>
          <a:blip r:embed="rId6" cstate="print"/>
          <a:srcRect/>
          <a:stretch>
            <a:fillRect/>
          </a:stretch>
        </p:blipFill>
        <p:spPr bwMode="auto">
          <a:xfrm>
            <a:off x="5224463" y="1046163"/>
            <a:ext cx="3810000" cy="2533650"/>
          </a:xfrm>
          <a:prstGeom prst="rect">
            <a:avLst/>
          </a:prstGeom>
          <a:noFill/>
          <a:ln w="9525">
            <a:noFill/>
            <a:miter lim="800000"/>
            <a:headEnd/>
            <a:tailEnd/>
          </a:ln>
        </p:spPr>
      </p:pic>
      <p:pic>
        <p:nvPicPr>
          <p:cNvPr id="22" name="Picture 2"/>
          <p:cNvPicPr>
            <a:picLocks noChangeAspect="1" noChangeArrowheads="1"/>
          </p:cNvPicPr>
          <p:nvPr/>
        </p:nvPicPr>
        <p:blipFill>
          <a:blip r:embed="rId7" cstate="print"/>
          <a:srcRect/>
          <a:stretch>
            <a:fillRect/>
          </a:stretch>
        </p:blipFill>
        <p:spPr bwMode="auto">
          <a:xfrm>
            <a:off x="882650" y="1795463"/>
            <a:ext cx="4524375" cy="3589337"/>
          </a:xfrm>
          <a:prstGeom prst="rect">
            <a:avLst/>
          </a:prstGeom>
          <a:noFill/>
          <a:ln w="9525">
            <a:noFill/>
            <a:miter lim="800000"/>
            <a:headEnd/>
            <a:tailEnd/>
          </a:ln>
        </p:spPr>
      </p:pic>
      <p:pic>
        <p:nvPicPr>
          <p:cNvPr id="160772" name="Picture 4" descr="http://hotcellularphone.com/wp-content/uploads/2009/08/Apple-rumored-to-release-64GB-camera-equipped-iPod-touch.png"/>
          <p:cNvPicPr>
            <a:picLocks noChangeAspect="1" noChangeArrowheads="1"/>
          </p:cNvPicPr>
          <p:nvPr/>
        </p:nvPicPr>
        <p:blipFill>
          <a:blip r:embed="rId8" cstate="print"/>
          <a:srcRect/>
          <a:stretch>
            <a:fillRect/>
          </a:stretch>
        </p:blipFill>
        <p:spPr bwMode="auto">
          <a:xfrm>
            <a:off x="3505200" y="1570038"/>
            <a:ext cx="3679825" cy="3678237"/>
          </a:xfrm>
          <a:prstGeom prst="rect">
            <a:avLst/>
          </a:prstGeom>
          <a:noFill/>
          <a:ln w="9525">
            <a:noFill/>
            <a:miter lim="800000"/>
            <a:headEnd/>
            <a:tailEnd/>
          </a:ln>
        </p:spPr>
      </p:pic>
      <p:pic>
        <p:nvPicPr>
          <p:cNvPr id="160774" name="Picture 6" descr="http://www.independent.co.uk/multimedia/archive/00150/iphone_3_release_150462s.jpg"/>
          <p:cNvPicPr>
            <a:picLocks noChangeAspect="1" noChangeArrowheads="1"/>
          </p:cNvPicPr>
          <p:nvPr/>
        </p:nvPicPr>
        <p:blipFill>
          <a:blip r:embed="rId9" cstate="print"/>
          <a:srcRect/>
          <a:stretch>
            <a:fillRect/>
          </a:stretch>
        </p:blipFill>
        <p:spPr bwMode="auto">
          <a:xfrm>
            <a:off x="6148388" y="1584325"/>
            <a:ext cx="2895600" cy="4010025"/>
          </a:xfrm>
          <a:prstGeom prst="rect">
            <a:avLst/>
          </a:prstGeom>
          <a:noFill/>
          <a:ln w="9525">
            <a:noFill/>
            <a:miter lim="800000"/>
            <a:headEnd/>
            <a:tailEnd/>
          </a:ln>
        </p:spPr>
      </p:pic>
      <p:pic>
        <p:nvPicPr>
          <p:cNvPr id="23" name="Picture 4"/>
          <p:cNvPicPr>
            <a:picLocks noChangeAspect="1" noChangeArrowheads="1"/>
          </p:cNvPicPr>
          <p:nvPr/>
        </p:nvPicPr>
        <p:blipFill>
          <a:blip r:embed="rId10" cstate="print"/>
          <a:srcRect/>
          <a:stretch>
            <a:fillRect/>
          </a:stretch>
        </p:blipFill>
        <p:spPr bwMode="auto">
          <a:xfrm>
            <a:off x="120650" y="4324350"/>
            <a:ext cx="4876800" cy="2230438"/>
          </a:xfrm>
          <a:prstGeom prst="rect">
            <a:avLst/>
          </a:prstGeom>
          <a:noFill/>
          <a:ln w="9525">
            <a:noFill/>
            <a:miter lim="800000"/>
            <a:headEnd/>
            <a:tailEnd/>
          </a:ln>
        </p:spPr>
      </p:pic>
      <p:pic>
        <p:nvPicPr>
          <p:cNvPr id="25" name="Picture 24"/>
          <p:cNvPicPr>
            <a:picLocks noChangeAspect="1" noChangeArrowheads="1"/>
          </p:cNvPicPr>
          <p:nvPr/>
        </p:nvPicPr>
        <p:blipFill>
          <a:blip r:embed="rId11" cstate="print"/>
          <a:srcRect/>
          <a:stretch>
            <a:fillRect/>
          </a:stretch>
        </p:blipFill>
        <p:spPr bwMode="auto">
          <a:xfrm>
            <a:off x="1944688" y="3968750"/>
            <a:ext cx="3840162" cy="2578100"/>
          </a:xfrm>
          <a:prstGeom prst="rect">
            <a:avLst/>
          </a:prstGeom>
          <a:noFill/>
          <a:ln w="9525">
            <a:noFill/>
            <a:miter lim="800000"/>
            <a:headEnd/>
            <a:tailEnd/>
          </a:ln>
        </p:spPr>
      </p:pic>
      <p:pic>
        <p:nvPicPr>
          <p:cNvPr id="12" name="Picture 3" descr="malware"/>
          <p:cNvPicPr>
            <a:picLocks noChangeAspect="1" noChangeArrowheads="1"/>
          </p:cNvPicPr>
          <p:nvPr/>
        </p:nvPicPr>
        <p:blipFill>
          <a:blip r:embed="rId12" cstate="print"/>
          <a:srcRect/>
          <a:stretch>
            <a:fillRect/>
          </a:stretch>
        </p:blipFill>
        <p:spPr bwMode="auto">
          <a:xfrm>
            <a:off x="5164138" y="3732213"/>
            <a:ext cx="3857625" cy="28130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0"/>
                                        <p:tgtEl>
                                          <p:spTgt spid="1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3000"/>
                                        <p:tgtEl>
                                          <p:spTgt spid="13"/>
                                        </p:tgtEl>
                                      </p:cBhvr>
                                    </p:animEffect>
                                  </p:childTnLst>
                                </p:cTn>
                              </p:par>
                            </p:childTnLst>
                          </p:cTn>
                        </p:par>
                        <p:par>
                          <p:cTn id="20" fill="hold">
                            <p:stCondLst>
                              <p:cond delay="10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childTnLst>
                          </p:cTn>
                        </p:par>
                        <p:par>
                          <p:cTn id="24" fill="hold">
                            <p:stCondLst>
                              <p:cond delay="12000"/>
                            </p:stCondLst>
                            <p:childTnLst>
                              <p:par>
                                <p:cTn id="25" presetID="10" presetClass="entr" presetSubtype="0" fill="hold" nodeType="afterEffect">
                                  <p:stCondLst>
                                    <p:cond delay="0"/>
                                  </p:stCondLst>
                                  <p:childTnLst>
                                    <p:set>
                                      <p:cBhvr>
                                        <p:cTn id="26" dur="1" fill="hold">
                                          <p:stCondLst>
                                            <p:cond delay="0"/>
                                          </p:stCondLst>
                                        </p:cTn>
                                        <p:tgtEl>
                                          <p:spTgt spid="160772"/>
                                        </p:tgtEl>
                                        <p:attrNameLst>
                                          <p:attrName>style.visibility</p:attrName>
                                        </p:attrNameLst>
                                      </p:cBhvr>
                                      <p:to>
                                        <p:strVal val="visible"/>
                                      </p:to>
                                    </p:set>
                                    <p:animEffect transition="in" filter="fade">
                                      <p:cBhvr>
                                        <p:cTn id="27" dur="2000"/>
                                        <p:tgtEl>
                                          <p:spTgt spid="160772"/>
                                        </p:tgtEl>
                                      </p:cBhvr>
                                    </p:animEffect>
                                  </p:childTnLst>
                                </p:cTn>
                              </p:par>
                            </p:childTnLst>
                          </p:cTn>
                        </p:par>
                        <p:par>
                          <p:cTn id="28" fill="hold">
                            <p:stCondLst>
                              <p:cond delay="14000"/>
                            </p:stCondLst>
                            <p:childTnLst>
                              <p:par>
                                <p:cTn id="29" presetID="10" presetClass="entr" presetSubtype="0" fill="hold" nodeType="afterEffect">
                                  <p:stCondLst>
                                    <p:cond delay="0"/>
                                  </p:stCondLst>
                                  <p:childTnLst>
                                    <p:set>
                                      <p:cBhvr>
                                        <p:cTn id="30" dur="1" fill="hold">
                                          <p:stCondLst>
                                            <p:cond delay="0"/>
                                          </p:stCondLst>
                                        </p:cTn>
                                        <p:tgtEl>
                                          <p:spTgt spid="160774"/>
                                        </p:tgtEl>
                                        <p:attrNameLst>
                                          <p:attrName>style.visibility</p:attrName>
                                        </p:attrNameLst>
                                      </p:cBhvr>
                                      <p:to>
                                        <p:strVal val="visible"/>
                                      </p:to>
                                    </p:set>
                                    <p:animEffect transition="in" filter="fade">
                                      <p:cBhvr>
                                        <p:cTn id="31" dur="2000"/>
                                        <p:tgtEl>
                                          <p:spTgt spid="160774"/>
                                        </p:tgtEl>
                                      </p:cBhvr>
                                    </p:animEffect>
                                  </p:childTnLst>
                                </p:cTn>
                              </p:par>
                            </p:childTnLst>
                          </p:cTn>
                        </p:par>
                        <p:par>
                          <p:cTn id="32" fill="hold">
                            <p:stCondLst>
                              <p:cond delay="16000"/>
                            </p:stCondLst>
                            <p:childTnLst>
                              <p:par>
                                <p:cTn id="33" presetID="10" presetClass="entr" presetSubtype="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3000"/>
                                        <p:tgtEl>
                                          <p:spTgt spid="23"/>
                                        </p:tgtEl>
                                      </p:cBhvr>
                                    </p:animEffect>
                                  </p:childTnLst>
                                </p:cTn>
                              </p:par>
                            </p:childTnLst>
                          </p:cTn>
                        </p:par>
                        <p:par>
                          <p:cTn id="36" fill="hold">
                            <p:stCondLst>
                              <p:cond delay="19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3000"/>
                                        <p:tgtEl>
                                          <p:spTgt spid="25"/>
                                        </p:tgtEl>
                                      </p:cBhvr>
                                    </p:animEffect>
                                  </p:childTnLst>
                                </p:cTn>
                              </p:par>
                            </p:childTnLst>
                          </p:cTn>
                        </p:par>
                        <p:par>
                          <p:cTn id="40" fill="hold">
                            <p:stCondLst>
                              <p:cond delay="220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i="1" smtClean="0">
                <a:solidFill>
                  <a:srgbClr val="FFFFFF"/>
                </a:solidFill>
              </a:rPr>
              <a:t>What’s At Risk?</a:t>
            </a:r>
          </a:p>
        </p:txBody>
      </p:sp>
      <p:cxnSp>
        <p:nvCxnSpPr>
          <p:cNvPr id="8195" name="Straight Connector 8"/>
          <p:cNvCxnSpPr>
            <a:cxnSpLocks noChangeShapeType="1"/>
          </p:cNvCxnSpPr>
          <p:nvPr/>
        </p:nvCxnSpPr>
        <p:spPr bwMode="auto">
          <a:xfrm>
            <a:off x="6205538" y="2174875"/>
            <a:ext cx="1125537" cy="0"/>
          </a:xfrm>
          <a:prstGeom prst="line">
            <a:avLst/>
          </a:prstGeom>
          <a:noFill/>
          <a:ln w="9525" algn="ctr">
            <a:solidFill>
              <a:schemeClr val="bg1"/>
            </a:solidFill>
            <a:round/>
            <a:headEnd/>
            <a:tailEnd/>
          </a:ln>
        </p:spPr>
      </p:cxnSp>
      <p:pic>
        <p:nvPicPr>
          <p:cNvPr id="7" name="Picture 9" descr="question"/>
          <p:cNvPicPr>
            <a:picLocks noChangeAspect="1" noChangeArrowheads="1"/>
          </p:cNvPicPr>
          <p:nvPr/>
        </p:nvPicPr>
        <p:blipFill>
          <a:blip r:embed="rId3" cstate="print"/>
          <a:srcRect/>
          <a:stretch>
            <a:fillRect/>
          </a:stretch>
        </p:blipFill>
        <p:spPr bwMode="auto">
          <a:xfrm>
            <a:off x="120650" y="1265238"/>
            <a:ext cx="2209800" cy="2209800"/>
          </a:xfrm>
          <a:prstGeom prst="rect">
            <a:avLst/>
          </a:prstGeom>
          <a:noFill/>
          <a:ln w="9525">
            <a:noFill/>
            <a:miter lim="800000"/>
            <a:headEnd/>
            <a:tailEnd/>
          </a:ln>
        </p:spPr>
      </p:pic>
      <p:sp>
        <p:nvSpPr>
          <p:cNvPr id="12" name="Rectangle 3"/>
          <p:cNvSpPr txBox="1">
            <a:spLocks noChangeArrowheads="1"/>
          </p:cNvSpPr>
          <p:nvPr/>
        </p:nvSpPr>
        <p:spPr bwMode="auto">
          <a:xfrm>
            <a:off x="0" y="5910263"/>
            <a:ext cx="9144000" cy="741362"/>
          </a:xfrm>
          <a:prstGeom prst="rect">
            <a:avLst/>
          </a:prstGeom>
          <a:noFill/>
          <a:ln w="9525">
            <a:noFill/>
            <a:miter lim="800000"/>
            <a:headEnd/>
            <a:tailEnd/>
          </a:ln>
          <a:effectLst/>
        </p:spPr>
        <p:txBody>
          <a:bodyPr/>
          <a:lstStyle/>
          <a:p>
            <a:pPr algn="ctr">
              <a:spcBef>
                <a:spcPct val="20000"/>
              </a:spcBef>
              <a:buClr>
                <a:srgbClr val="FF9900"/>
              </a:buClr>
              <a:defRPr/>
            </a:pPr>
            <a:r>
              <a:rPr lang="en-US" sz="2000" b="1" u="sng" kern="0" dirty="0">
                <a:latin typeface="+mn-lt"/>
              </a:rPr>
              <a:t>NSA's Guide</a:t>
            </a:r>
            <a:r>
              <a:rPr lang="en-US" sz="2000" kern="0" dirty="0">
                <a:latin typeface="+mn-lt"/>
              </a:rPr>
              <a:t>: </a:t>
            </a:r>
            <a:r>
              <a:rPr lang="en-US" sz="2000" i="1" kern="0" dirty="0">
                <a:latin typeface="+mn-lt"/>
              </a:rPr>
              <a:t>Defense in Depth - A practical strategy for achieving Information Assurance in today’s highly networked environments</a:t>
            </a:r>
            <a:endParaRPr lang="en-US" sz="2000" kern="0" dirty="0">
              <a:latin typeface="+mn-lt"/>
            </a:endParaRPr>
          </a:p>
        </p:txBody>
      </p:sp>
      <p:pic>
        <p:nvPicPr>
          <p:cNvPr id="1026" name="Picture 2"/>
          <p:cNvPicPr>
            <a:picLocks noChangeAspect="1" noChangeArrowheads="1"/>
          </p:cNvPicPr>
          <p:nvPr/>
        </p:nvPicPr>
        <p:blipFill>
          <a:blip r:embed="rId4" cstate="print"/>
          <a:srcRect/>
          <a:stretch>
            <a:fillRect/>
          </a:stretch>
        </p:blipFill>
        <p:spPr bwMode="auto">
          <a:xfrm>
            <a:off x="2597150" y="1398588"/>
            <a:ext cx="2843213" cy="1908175"/>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514975" y="1366838"/>
            <a:ext cx="2917825" cy="1938337"/>
          </a:xfrm>
          <a:prstGeom prst="rect">
            <a:avLst/>
          </a:prstGeom>
          <a:noFill/>
          <a:ln w="9525">
            <a:noFill/>
            <a:miter lim="800000"/>
            <a:headEnd/>
            <a:tailEnd/>
          </a:ln>
        </p:spPr>
      </p:pic>
      <p:pic>
        <p:nvPicPr>
          <p:cNvPr id="10" name="Picture 9" descr="revenue.jpg"/>
          <p:cNvPicPr>
            <a:picLocks noChangeAspect="1"/>
          </p:cNvPicPr>
          <p:nvPr/>
        </p:nvPicPr>
        <p:blipFill>
          <a:blip r:embed="rId6" cstate="print"/>
          <a:srcRect/>
          <a:stretch>
            <a:fillRect/>
          </a:stretch>
        </p:blipFill>
        <p:spPr bwMode="auto">
          <a:xfrm>
            <a:off x="1125538" y="3930650"/>
            <a:ext cx="2894012" cy="1882775"/>
          </a:xfrm>
          <a:prstGeom prst="rect">
            <a:avLst/>
          </a:prstGeom>
          <a:noFill/>
          <a:ln w="9525">
            <a:noFill/>
            <a:miter lim="800000"/>
            <a:headEnd/>
            <a:tailEnd/>
          </a:ln>
        </p:spPr>
      </p:pic>
      <p:pic>
        <p:nvPicPr>
          <p:cNvPr id="11" name="Picture 10" descr="customer-trust.jpg"/>
          <p:cNvPicPr>
            <a:picLocks noChangeAspect="1"/>
          </p:cNvPicPr>
          <p:nvPr/>
        </p:nvPicPr>
        <p:blipFill>
          <a:blip r:embed="rId7" cstate="print"/>
          <a:srcRect/>
          <a:stretch>
            <a:fillRect/>
          </a:stretch>
        </p:blipFill>
        <p:spPr bwMode="auto">
          <a:xfrm>
            <a:off x="5292725" y="3919538"/>
            <a:ext cx="2844800" cy="1895475"/>
          </a:xfrm>
          <a:prstGeom prst="rect">
            <a:avLst/>
          </a:prstGeom>
          <a:noFill/>
          <a:ln w="9525">
            <a:noFill/>
            <a:miter lim="800000"/>
            <a:headEnd/>
            <a:tailEnd/>
          </a:ln>
        </p:spPr>
      </p:pic>
      <p:sp>
        <p:nvSpPr>
          <p:cNvPr id="13" name="Rectangle 3"/>
          <p:cNvSpPr txBox="1">
            <a:spLocks noChangeArrowheads="1"/>
          </p:cNvSpPr>
          <p:nvPr/>
        </p:nvSpPr>
        <p:spPr bwMode="auto">
          <a:xfrm>
            <a:off x="2568575" y="871538"/>
            <a:ext cx="5867400" cy="457200"/>
          </a:xfrm>
          <a:prstGeom prst="rect">
            <a:avLst/>
          </a:prstGeom>
          <a:noFill/>
          <a:ln w="9525">
            <a:noFill/>
            <a:miter lim="800000"/>
            <a:headEnd/>
            <a:tailEnd/>
          </a:ln>
          <a:effectLst/>
        </p:spPr>
        <p:txBody>
          <a:bodyPr/>
          <a:lstStyle/>
          <a:p>
            <a:pPr marL="342900" indent="-342900" algn="ctr">
              <a:spcBef>
                <a:spcPct val="20000"/>
              </a:spcBef>
              <a:buClr>
                <a:srgbClr val="FF9900"/>
              </a:buClr>
              <a:defRPr/>
            </a:pPr>
            <a:r>
              <a:rPr lang="en-US" sz="2400" b="1" u="sng" kern="0" dirty="0">
                <a:latin typeface="+mn-lt"/>
              </a:rPr>
              <a:t>Reputation &amp; Brand</a:t>
            </a:r>
          </a:p>
        </p:txBody>
      </p:sp>
      <p:sp>
        <p:nvSpPr>
          <p:cNvPr id="14" name="Rectangle 3"/>
          <p:cNvSpPr txBox="1">
            <a:spLocks noChangeArrowheads="1"/>
          </p:cNvSpPr>
          <p:nvPr/>
        </p:nvSpPr>
        <p:spPr bwMode="auto">
          <a:xfrm>
            <a:off x="522288" y="3440113"/>
            <a:ext cx="4071937" cy="457200"/>
          </a:xfrm>
          <a:prstGeom prst="rect">
            <a:avLst/>
          </a:prstGeom>
          <a:noFill/>
          <a:ln w="9525">
            <a:noFill/>
            <a:miter lim="800000"/>
            <a:headEnd/>
            <a:tailEnd/>
          </a:ln>
          <a:effectLst/>
        </p:spPr>
        <p:txBody>
          <a:bodyPr/>
          <a:lstStyle/>
          <a:p>
            <a:pPr marL="342900" indent="-342900" algn="ctr">
              <a:spcBef>
                <a:spcPct val="20000"/>
              </a:spcBef>
              <a:buClr>
                <a:srgbClr val="FF9900"/>
              </a:buClr>
              <a:defRPr/>
            </a:pPr>
            <a:r>
              <a:rPr lang="en-US" sz="2400" b="1" u="sng" kern="0" dirty="0">
                <a:latin typeface="+mn-lt"/>
              </a:rPr>
              <a:t>Dollars &amp; Revenue</a:t>
            </a:r>
          </a:p>
        </p:txBody>
      </p:sp>
      <p:sp>
        <p:nvSpPr>
          <p:cNvPr id="15" name="Rectangle 3"/>
          <p:cNvSpPr txBox="1">
            <a:spLocks noChangeArrowheads="1"/>
          </p:cNvSpPr>
          <p:nvPr/>
        </p:nvSpPr>
        <p:spPr bwMode="auto">
          <a:xfrm>
            <a:off x="5181600" y="3440113"/>
            <a:ext cx="3005138" cy="457200"/>
          </a:xfrm>
          <a:prstGeom prst="rect">
            <a:avLst/>
          </a:prstGeom>
          <a:noFill/>
          <a:ln w="9525">
            <a:noFill/>
            <a:miter lim="800000"/>
            <a:headEnd/>
            <a:tailEnd/>
          </a:ln>
          <a:effectLst/>
        </p:spPr>
        <p:txBody>
          <a:bodyPr/>
          <a:lstStyle/>
          <a:p>
            <a:pPr marL="342900" indent="-342900" algn="ctr">
              <a:spcBef>
                <a:spcPct val="20000"/>
              </a:spcBef>
              <a:buClr>
                <a:srgbClr val="FF9900"/>
              </a:buClr>
              <a:defRPr/>
            </a:pPr>
            <a:r>
              <a:rPr lang="en-US" sz="2400" b="1" u="sng" kern="0" dirty="0">
                <a:latin typeface="+mn-lt"/>
              </a:rPr>
              <a:t>Mission &amp; Trust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000"/>
                                        <p:tgtEl>
                                          <p:spTgt spid="13">
                                            <p:txEl>
                                              <p:pRg st="0" end="0"/>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2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20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fade">
                                      <p:cBhvr>
                                        <p:cTn id="34" dur="2000"/>
                                        <p:tgtEl>
                                          <p:spTgt spid="15">
                                            <p:txEl>
                                              <p:pRg st="0" end="0"/>
                                            </p:txEl>
                                          </p:spTgt>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4" grpId="0" build="p"/>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428988" y="5108575"/>
            <a:ext cx="8369959" cy="533400"/>
          </a:xfrm>
        </p:spPr>
        <p:txBody>
          <a:bodyPr/>
          <a:lstStyle/>
          <a:p>
            <a:pPr eaLnBrk="1" hangingPunct="1"/>
            <a:r>
              <a:rPr lang="en-US" dirty="0" smtClean="0"/>
              <a:t>Weathering Storms in the Cloud:  Analyzing Massive </a:t>
            </a:r>
            <a:r>
              <a:rPr lang="en-US" dirty="0" err="1" smtClean="0"/>
              <a:t>DDoS</a:t>
            </a:r>
            <a:r>
              <a:rPr lang="en-US" dirty="0" smtClean="0"/>
              <a:t> Attacks to Prepare for the Future</a:t>
            </a:r>
          </a:p>
        </p:txBody>
      </p:sp>
      <p:sp>
        <p:nvSpPr>
          <p:cNvPr id="9219" name="TextBox 2"/>
          <p:cNvSpPr txBox="1">
            <a:spLocks noChangeArrowheads="1"/>
          </p:cNvSpPr>
          <p:nvPr/>
        </p:nvSpPr>
        <p:spPr bwMode="auto">
          <a:xfrm>
            <a:off x="6038850" y="6111875"/>
            <a:ext cx="3105150" cy="738188"/>
          </a:xfrm>
          <a:prstGeom prst="rect">
            <a:avLst/>
          </a:prstGeom>
          <a:noFill/>
          <a:ln w="9525">
            <a:noFill/>
            <a:miter lim="800000"/>
            <a:headEnd/>
            <a:tailEnd/>
          </a:ln>
        </p:spPr>
        <p:txBody>
          <a:bodyPr>
            <a:spAutoFit/>
          </a:bodyPr>
          <a:lstStyle/>
          <a:p>
            <a:r>
              <a:rPr lang="en-US" dirty="0"/>
              <a:t>R. H. Powell IV</a:t>
            </a:r>
          </a:p>
          <a:p>
            <a:r>
              <a:rPr lang="en-US" dirty="0"/>
              <a:t>Senior Service Line Manager</a:t>
            </a:r>
          </a:p>
          <a:p>
            <a:r>
              <a:rPr lang="en-US" dirty="0" smtClean="0"/>
              <a:t>August 10, </a:t>
            </a:r>
            <a:r>
              <a:rPr lang="en-US" dirty="0"/>
              <a:t>2010</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z="2400" b="1" i="1" smtClean="0">
                <a:solidFill>
                  <a:srgbClr val="FFFFFF"/>
                </a:solidFill>
              </a:rPr>
              <a:t>Agenda</a:t>
            </a:r>
          </a:p>
        </p:txBody>
      </p:sp>
      <p:sp>
        <p:nvSpPr>
          <p:cNvPr id="5123" name="Content Placeholder 4"/>
          <p:cNvSpPr>
            <a:spLocks noGrp="1"/>
          </p:cNvSpPr>
          <p:nvPr>
            <p:ph idx="1"/>
          </p:nvPr>
        </p:nvSpPr>
        <p:spPr>
          <a:xfrm>
            <a:off x="142048" y="1219200"/>
            <a:ext cx="9144000" cy="5119688"/>
          </a:xfrm>
        </p:spPr>
        <p:txBody>
          <a:bodyPr/>
          <a:lstStyle/>
          <a:p>
            <a:pPr marL="342900" lvl="1" indent="-342900">
              <a:buFontTx/>
              <a:buNone/>
              <a:defRPr/>
            </a:pPr>
            <a:r>
              <a:rPr lang="en-US" sz="3600" b="1" u="sng" dirty="0" smtClean="0">
                <a:ea typeface="+mn-ea"/>
                <a:cs typeface="+mn-cs"/>
              </a:rPr>
              <a:t>Weathering Storms in the Cloud</a:t>
            </a:r>
            <a:br>
              <a:rPr lang="en-US" sz="3600" b="1" u="sng" dirty="0" smtClean="0">
                <a:ea typeface="+mn-ea"/>
                <a:cs typeface="+mn-cs"/>
              </a:rPr>
            </a:br>
            <a:endParaRPr lang="en-US" sz="1000" b="1" u="sng" dirty="0" smtClean="0">
              <a:ea typeface="+mn-ea"/>
              <a:cs typeface="+mn-cs"/>
            </a:endParaRPr>
          </a:p>
          <a:p>
            <a:pPr>
              <a:defRPr/>
            </a:pPr>
            <a:endParaRPr lang="en-US" sz="1000" dirty="0" smtClean="0"/>
          </a:p>
          <a:p>
            <a:pPr>
              <a:defRPr/>
            </a:pPr>
            <a:r>
              <a:rPr lang="en-US" sz="3600" dirty="0" smtClean="0"/>
              <a:t>Is the Threat Worth Considering?</a:t>
            </a:r>
          </a:p>
          <a:p>
            <a:pPr>
              <a:defRPr/>
            </a:pPr>
            <a:r>
              <a:rPr lang="en-US" sz="3600" dirty="0" smtClean="0"/>
              <a:t>Data Collection &amp; Considerations</a:t>
            </a:r>
            <a:endParaRPr lang="en-US" sz="1000" dirty="0" smtClean="0"/>
          </a:p>
          <a:p>
            <a:pPr>
              <a:defRPr/>
            </a:pPr>
            <a:r>
              <a:rPr lang="en-US" sz="3600" dirty="0" smtClean="0"/>
              <a:t>Observations from the Wild</a:t>
            </a:r>
            <a:endParaRPr lang="en-US" sz="1000" dirty="0" smtClean="0"/>
          </a:p>
          <a:p>
            <a:pPr lvl="1">
              <a:defRPr/>
            </a:pPr>
            <a:r>
              <a:rPr lang="en-US" sz="3200" dirty="0" smtClean="0"/>
              <a:t>July 4</a:t>
            </a:r>
            <a:r>
              <a:rPr lang="en-US" sz="3200" baseline="30000" dirty="0" smtClean="0"/>
              <a:t>th</a:t>
            </a:r>
            <a:r>
              <a:rPr lang="en-US" sz="3200" dirty="0" smtClean="0"/>
              <a:t> DDoS Case Study</a:t>
            </a:r>
            <a:endParaRPr lang="en-US" sz="600" dirty="0" smtClean="0"/>
          </a:p>
          <a:p>
            <a:pPr>
              <a:defRPr/>
            </a:pPr>
            <a:r>
              <a:rPr lang="en-US" sz="3600" dirty="0" smtClean="0"/>
              <a:t>How Do you Analyze This</a:t>
            </a:r>
          </a:p>
          <a:p>
            <a:pPr>
              <a:defRPr/>
            </a:pPr>
            <a:r>
              <a:rPr lang="en-US" sz="3600" dirty="0" smtClean="0"/>
              <a:t>Future Expectations &amp; Innovation</a:t>
            </a:r>
            <a:br>
              <a:rPr lang="en-US" sz="3600" dirty="0" smtClean="0"/>
            </a:br>
            <a:endParaRPr lang="en-US" sz="3600" dirty="0" smtClean="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i="1" smtClean="0"/>
              <a:t>State of Internet Security Today</a:t>
            </a:r>
          </a:p>
        </p:txBody>
      </p:sp>
      <p:sp>
        <p:nvSpPr>
          <p:cNvPr id="193539" name="Content Placeholder 2"/>
          <p:cNvSpPr>
            <a:spLocks noGrp="1"/>
          </p:cNvSpPr>
          <p:nvPr>
            <p:ph idx="4294967295"/>
          </p:nvPr>
        </p:nvSpPr>
        <p:spPr>
          <a:xfrm>
            <a:off x="217488" y="1223963"/>
            <a:ext cx="8321675" cy="4897437"/>
          </a:xfrm>
        </p:spPr>
        <p:txBody>
          <a:bodyPr/>
          <a:lstStyle/>
          <a:p>
            <a:pPr eaLnBrk="1" hangingPunct="1">
              <a:lnSpc>
                <a:spcPct val="115000"/>
              </a:lnSpc>
              <a:spcBef>
                <a:spcPct val="50000"/>
              </a:spcBef>
            </a:pPr>
            <a:r>
              <a:rPr lang="en-US" dirty="0" smtClean="0"/>
              <a:t>95% of corporate Web applications have </a:t>
            </a:r>
            <a:br>
              <a:rPr lang="en-US" dirty="0" smtClean="0"/>
            </a:br>
            <a:r>
              <a:rPr lang="en-US" dirty="0" smtClean="0"/>
              <a:t>severe vulnerabilities.</a:t>
            </a:r>
            <a:r>
              <a:rPr lang="en-US" baseline="30000" dirty="0" smtClean="0"/>
              <a:t>1</a:t>
            </a:r>
          </a:p>
          <a:p>
            <a:pPr eaLnBrk="1" hangingPunct="1">
              <a:lnSpc>
                <a:spcPct val="115000"/>
              </a:lnSpc>
              <a:spcBef>
                <a:spcPct val="50000"/>
              </a:spcBef>
            </a:pPr>
            <a:r>
              <a:rPr lang="en-US" dirty="0" smtClean="0"/>
              <a:t>34 million computers in the U.S. alone may now </a:t>
            </a:r>
            <a:br>
              <a:rPr lang="en-US" dirty="0" smtClean="0"/>
            </a:br>
            <a:r>
              <a:rPr lang="en-US" dirty="0" smtClean="0"/>
              <a:t>be part of a botnet.</a:t>
            </a:r>
            <a:r>
              <a:rPr lang="en-US" baseline="30000" dirty="0" smtClean="0"/>
              <a:t>2</a:t>
            </a:r>
          </a:p>
          <a:p>
            <a:pPr eaLnBrk="1" hangingPunct="1">
              <a:lnSpc>
                <a:spcPct val="115000"/>
              </a:lnSpc>
              <a:spcBef>
                <a:spcPct val="50000"/>
              </a:spcBef>
            </a:pPr>
            <a:r>
              <a:rPr lang="en-US" dirty="0" smtClean="0"/>
              <a:t>Cybercrime costs businesses $1 trillion a year.</a:t>
            </a:r>
            <a:r>
              <a:rPr lang="en-US" baseline="30000" dirty="0" smtClean="0"/>
              <a:t>3</a:t>
            </a:r>
          </a:p>
          <a:p>
            <a:pPr eaLnBrk="1" hangingPunct="1">
              <a:lnSpc>
                <a:spcPct val="115000"/>
              </a:lnSpc>
              <a:spcBef>
                <a:spcPct val="50000"/>
              </a:spcBef>
            </a:pPr>
            <a:r>
              <a:rPr lang="en-US" dirty="0" smtClean="0"/>
              <a:t>In 2008, a Web page was infected every </a:t>
            </a:r>
            <a:br>
              <a:rPr lang="en-US" dirty="0" smtClean="0"/>
            </a:br>
            <a:r>
              <a:rPr lang="en-US" dirty="0" smtClean="0"/>
              <a:t>4.5 seconds.</a:t>
            </a:r>
            <a:r>
              <a:rPr lang="en-US" baseline="30000" dirty="0" smtClean="0"/>
              <a:t>4</a:t>
            </a:r>
          </a:p>
          <a:p>
            <a:pPr eaLnBrk="1" hangingPunct="1">
              <a:lnSpc>
                <a:spcPct val="115000"/>
              </a:lnSpc>
              <a:spcBef>
                <a:spcPct val="50000"/>
              </a:spcBef>
            </a:pPr>
            <a:r>
              <a:rPr lang="en-US" dirty="0" smtClean="0"/>
              <a:t>Attack traffic observed from 198 countries in </a:t>
            </a:r>
            <a:br>
              <a:rPr lang="en-US" dirty="0" smtClean="0"/>
            </a:br>
            <a:r>
              <a:rPr lang="en-US" dirty="0" smtClean="0"/>
              <a:t>Q1 ‘10, up 291% from 68 countries in Q1 ‘09.</a:t>
            </a:r>
            <a:r>
              <a:rPr lang="en-US" baseline="30000" dirty="0" smtClean="0"/>
              <a:t>5</a:t>
            </a:r>
          </a:p>
        </p:txBody>
      </p:sp>
      <p:sp>
        <p:nvSpPr>
          <p:cNvPr id="13316" name="Text Box 4"/>
          <p:cNvSpPr txBox="1">
            <a:spLocks noChangeArrowheads="1"/>
          </p:cNvSpPr>
          <p:nvPr/>
        </p:nvSpPr>
        <p:spPr bwMode="auto">
          <a:xfrm>
            <a:off x="304800" y="6121400"/>
            <a:ext cx="8534400" cy="274638"/>
          </a:xfrm>
          <a:prstGeom prst="rect">
            <a:avLst/>
          </a:prstGeom>
          <a:noFill/>
          <a:ln w="9525">
            <a:noFill/>
            <a:miter lim="800000"/>
            <a:headEnd/>
            <a:tailEnd/>
          </a:ln>
        </p:spPr>
        <p:txBody>
          <a:bodyPr>
            <a:spAutoFit/>
          </a:bodyPr>
          <a:lstStyle/>
          <a:p>
            <a:pPr algn="ctr"/>
            <a:r>
              <a:rPr lang="en-US" sz="1200" i="1" baseline="30000"/>
              <a:t>1</a:t>
            </a:r>
            <a:r>
              <a:rPr lang="en-US" sz="1200" i="1"/>
              <a:t> WASC    </a:t>
            </a:r>
            <a:r>
              <a:rPr lang="en-US" sz="1200" i="1" baseline="30000"/>
              <a:t>2</a:t>
            </a:r>
            <a:r>
              <a:rPr lang="en-US" sz="1200" i="1"/>
              <a:t> Georgia Tech Information Security    </a:t>
            </a:r>
            <a:r>
              <a:rPr lang="en-US" sz="1200" i="1" baseline="30000"/>
              <a:t>3</a:t>
            </a:r>
            <a:r>
              <a:rPr lang="en-US" sz="1200" i="1"/>
              <a:t> McAfee    </a:t>
            </a:r>
            <a:r>
              <a:rPr lang="en-US" sz="1200" i="1" baseline="30000"/>
              <a:t>4</a:t>
            </a:r>
            <a:r>
              <a:rPr lang="en-US" sz="1200" i="1"/>
              <a:t> Sophos    </a:t>
            </a:r>
            <a:r>
              <a:rPr lang="en-US" sz="1200" i="1" baseline="30000"/>
              <a:t>5</a:t>
            </a:r>
            <a:r>
              <a:rPr lang="en-US" sz="1200" i="1"/>
              <a:t> Akamai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3539">
                                            <p:txEl>
                                              <p:pRg st="1" end="1"/>
                                            </p:txEl>
                                          </p:spTgt>
                                        </p:tgtEl>
                                        <p:attrNameLst>
                                          <p:attrName>style.visibility</p:attrName>
                                        </p:attrNameLst>
                                      </p:cBhvr>
                                      <p:to>
                                        <p:strVal val="visible"/>
                                      </p:to>
                                    </p:set>
                                    <p:animEffect transition="in" filter="wipe(left)">
                                      <p:cBhvr>
                                        <p:cTn id="7" dur="500"/>
                                        <p:tgtEl>
                                          <p:spTgt spid="1935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3539">
                                            <p:txEl>
                                              <p:pRg st="2" end="2"/>
                                            </p:txEl>
                                          </p:spTgt>
                                        </p:tgtEl>
                                        <p:attrNameLst>
                                          <p:attrName>style.visibility</p:attrName>
                                        </p:attrNameLst>
                                      </p:cBhvr>
                                      <p:to>
                                        <p:strVal val="visible"/>
                                      </p:to>
                                    </p:set>
                                    <p:animEffect transition="in" filter="wipe(left)">
                                      <p:cBhvr>
                                        <p:cTn id="12" dur="500"/>
                                        <p:tgtEl>
                                          <p:spTgt spid="1935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3539">
                                            <p:txEl>
                                              <p:pRg st="3" end="3"/>
                                            </p:txEl>
                                          </p:spTgt>
                                        </p:tgtEl>
                                        <p:attrNameLst>
                                          <p:attrName>style.visibility</p:attrName>
                                        </p:attrNameLst>
                                      </p:cBhvr>
                                      <p:to>
                                        <p:strVal val="visible"/>
                                      </p:to>
                                    </p:set>
                                    <p:animEffect transition="in" filter="wipe(left)">
                                      <p:cBhvr>
                                        <p:cTn id="17" dur="500"/>
                                        <p:tgtEl>
                                          <p:spTgt spid="19353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3539">
                                            <p:txEl>
                                              <p:pRg st="4" end="4"/>
                                            </p:txEl>
                                          </p:spTgt>
                                        </p:tgtEl>
                                        <p:attrNameLst>
                                          <p:attrName>style.visibility</p:attrName>
                                        </p:attrNameLst>
                                      </p:cBhvr>
                                      <p:to>
                                        <p:strVal val="visible"/>
                                      </p:to>
                                    </p:set>
                                    <p:animEffect transition="in" filter="wipe(left)">
                                      <p:cBhvr>
                                        <p:cTn id="22" dur="500"/>
                                        <p:tgtEl>
                                          <p:spTgt spid="193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idx="4294967295"/>
          </p:nvPr>
        </p:nvSpPr>
        <p:spPr/>
        <p:txBody>
          <a:bodyPr/>
          <a:lstStyle/>
          <a:p>
            <a:r>
              <a:rPr lang="en-US" i="1" dirty="0" smtClean="0"/>
              <a:t>Targets of Opportunity</a:t>
            </a:r>
          </a:p>
        </p:txBody>
      </p:sp>
      <p:sp>
        <p:nvSpPr>
          <p:cNvPr id="15363" name="Rectangle 4"/>
          <p:cNvSpPr>
            <a:spLocks noChangeArrowheads="1"/>
          </p:cNvSpPr>
          <p:nvPr/>
        </p:nvSpPr>
        <p:spPr bwMode="auto">
          <a:xfrm>
            <a:off x="609600" y="4802188"/>
            <a:ext cx="7924800" cy="396875"/>
          </a:xfrm>
          <a:prstGeom prst="rect">
            <a:avLst/>
          </a:prstGeom>
          <a:noFill/>
          <a:ln w="9525">
            <a:noFill/>
            <a:miter lim="800000"/>
            <a:headEnd/>
            <a:tailEnd/>
          </a:ln>
        </p:spPr>
        <p:txBody>
          <a:bodyPr>
            <a:spAutoFit/>
          </a:bodyPr>
          <a:lstStyle/>
          <a:p>
            <a:pPr marL="228600" indent="-228600">
              <a:spcBef>
                <a:spcPct val="20000"/>
              </a:spcBef>
              <a:buClr>
                <a:srgbClr val="FF9900"/>
              </a:buClr>
              <a:buFontTx/>
              <a:buChar char="•"/>
            </a:pPr>
            <a:endParaRPr lang="en-US" sz="2000"/>
          </a:p>
        </p:txBody>
      </p:sp>
      <p:sp>
        <p:nvSpPr>
          <p:cNvPr id="15364" name="AutoShape 4"/>
          <p:cNvSpPr>
            <a:spLocks noChangeAspect="1" noChangeArrowheads="1"/>
          </p:cNvSpPr>
          <p:nvPr/>
        </p:nvSpPr>
        <p:spPr bwMode="auto">
          <a:xfrm>
            <a:off x="358775" y="1587500"/>
            <a:ext cx="8637588" cy="3990975"/>
          </a:xfrm>
          <a:prstGeom prst="roundRect">
            <a:avLst>
              <a:gd name="adj" fmla="val 6662"/>
            </a:avLst>
          </a:prstGeom>
          <a:gradFill rotWithShape="1">
            <a:gsLst>
              <a:gs pos="0">
                <a:srgbClr val="4D4D4D"/>
              </a:gs>
              <a:gs pos="100000">
                <a:schemeClr val="bg1"/>
              </a:gs>
            </a:gsLst>
            <a:lin ang="5400000" scaled="1"/>
          </a:gradFill>
          <a:ln w="25400">
            <a:solidFill>
              <a:schemeClr val="accent2"/>
            </a:solidFill>
            <a:round/>
            <a:headEnd/>
            <a:tailEnd/>
          </a:ln>
        </p:spPr>
        <p:txBody>
          <a:bodyPr wrap="none" anchor="ctr"/>
          <a:lstStyle/>
          <a:p>
            <a:pPr marL="342900" indent="-342900" algn="ctr">
              <a:lnSpc>
                <a:spcPct val="90000"/>
              </a:lnSpc>
              <a:spcBef>
                <a:spcPct val="20000"/>
              </a:spcBef>
              <a:buClr>
                <a:srgbClr val="FF9900"/>
              </a:buClr>
            </a:pPr>
            <a:endParaRPr lang="en-US" sz="1600">
              <a:solidFill>
                <a:schemeClr val="folHlink"/>
              </a:solidFill>
            </a:endParaRPr>
          </a:p>
        </p:txBody>
      </p:sp>
      <p:sp>
        <p:nvSpPr>
          <p:cNvPr id="15365" name="Line 36"/>
          <p:cNvSpPr>
            <a:spLocks noChangeShapeType="1"/>
          </p:cNvSpPr>
          <p:nvPr/>
        </p:nvSpPr>
        <p:spPr bwMode="auto">
          <a:xfrm>
            <a:off x="1535113" y="1981200"/>
            <a:ext cx="6621462" cy="0"/>
          </a:xfrm>
          <a:prstGeom prst="line">
            <a:avLst/>
          </a:prstGeom>
          <a:noFill/>
          <a:ln w="9525">
            <a:solidFill>
              <a:srgbClr val="B2B2B2"/>
            </a:solidFill>
            <a:round/>
            <a:headEnd/>
            <a:tailEnd/>
          </a:ln>
        </p:spPr>
        <p:txBody>
          <a:bodyPr/>
          <a:lstStyle/>
          <a:p>
            <a:endParaRPr lang="en-US"/>
          </a:p>
        </p:txBody>
      </p:sp>
      <p:sp>
        <p:nvSpPr>
          <p:cNvPr id="15366" name="Line 40"/>
          <p:cNvSpPr>
            <a:spLocks noChangeShapeType="1"/>
          </p:cNvSpPr>
          <p:nvPr/>
        </p:nvSpPr>
        <p:spPr bwMode="auto">
          <a:xfrm>
            <a:off x="1535113" y="3300413"/>
            <a:ext cx="6621462" cy="0"/>
          </a:xfrm>
          <a:prstGeom prst="line">
            <a:avLst/>
          </a:prstGeom>
          <a:noFill/>
          <a:ln w="9525">
            <a:solidFill>
              <a:srgbClr val="B2B2B2"/>
            </a:solidFill>
            <a:round/>
            <a:headEnd/>
            <a:tailEnd/>
          </a:ln>
        </p:spPr>
        <p:txBody>
          <a:bodyPr/>
          <a:lstStyle/>
          <a:p>
            <a:endParaRPr lang="en-US"/>
          </a:p>
        </p:txBody>
      </p:sp>
      <p:sp>
        <p:nvSpPr>
          <p:cNvPr id="15367" name="Line 20"/>
          <p:cNvSpPr>
            <a:spLocks noChangeShapeType="1"/>
          </p:cNvSpPr>
          <p:nvPr/>
        </p:nvSpPr>
        <p:spPr bwMode="auto">
          <a:xfrm>
            <a:off x="1524000" y="4619625"/>
            <a:ext cx="6667500" cy="0"/>
          </a:xfrm>
          <a:prstGeom prst="line">
            <a:avLst/>
          </a:prstGeom>
          <a:noFill/>
          <a:ln w="19050">
            <a:solidFill>
              <a:srgbClr val="B2B2B2"/>
            </a:solidFill>
            <a:round/>
            <a:headEnd/>
            <a:tailEnd/>
          </a:ln>
        </p:spPr>
        <p:txBody>
          <a:bodyPr/>
          <a:lstStyle/>
          <a:p>
            <a:endParaRPr lang="en-US"/>
          </a:p>
        </p:txBody>
      </p:sp>
      <p:sp>
        <p:nvSpPr>
          <p:cNvPr id="46108" name="Text Box 28"/>
          <p:cNvSpPr txBox="1">
            <a:spLocks noChangeArrowheads="1"/>
          </p:cNvSpPr>
          <p:nvPr/>
        </p:nvSpPr>
        <p:spPr bwMode="auto">
          <a:xfrm>
            <a:off x="5491163" y="2357438"/>
            <a:ext cx="627062" cy="274637"/>
          </a:xfrm>
          <a:prstGeom prst="rect">
            <a:avLst/>
          </a:prstGeom>
          <a:noFill/>
          <a:ln w="9525">
            <a:noFill/>
            <a:miter lim="800000"/>
            <a:headEnd/>
            <a:tailEnd/>
          </a:ln>
        </p:spPr>
        <p:txBody>
          <a:bodyPr wrap="none">
            <a:spAutoFit/>
          </a:bodyPr>
          <a:lstStyle/>
          <a:p>
            <a:pPr algn="ctr"/>
            <a:r>
              <a:rPr lang="en-US" sz="1200"/>
              <a:t>2,750</a:t>
            </a:r>
          </a:p>
        </p:txBody>
      </p:sp>
      <p:sp>
        <p:nvSpPr>
          <p:cNvPr id="46110" name="Text Box 30"/>
          <p:cNvSpPr txBox="1">
            <a:spLocks noChangeArrowheads="1"/>
          </p:cNvSpPr>
          <p:nvPr/>
        </p:nvSpPr>
        <p:spPr bwMode="auto">
          <a:xfrm>
            <a:off x="2516188" y="2997200"/>
            <a:ext cx="627062" cy="274638"/>
          </a:xfrm>
          <a:prstGeom prst="rect">
            <a:avLst/>
          </a:prstGeom>
          <a:noFill/>
          <a:ln w="9525">
            <a:noFill/>
            <a:miter lim="800000"/>
            <a:headEnd/>
            <a:tailEnd/>
          </a:ln>
        </p:spPr>
        <p:txBody>
          <a:bodyPr wrap="none">
            <a:spAutoFit/>
          </a:bodyPr>
          <a:lstStyle/>
          <a:p>
            <a:pPr algn="ctr"/>
            <a:r>
              <a:rPr lang="en-US" sz="1200"/>
              <a:t>1,875</a:t>
            </a:r>
          </a:p>
        </p:txBody>
      </p:sp>
      <p:sp>
        <p:nvSpPr>
          <p:cNvPr id="46112" name="Text Box 32"/>
          <p:cNvSpPr txBox="1">
            <a:spLocks noChangeArrowheads="1"/>
          </p:cNvSpPr>
          <p:nvPr/>
        </p:nvSpPr>
        <p:spPr bwMode="auto">
          <a:xfrm>
            <a:off x="6453188" y="2000250"/>
            <a:ext cx="627062" cy="274638"/>
          </a:xfrm>
          <a:prstGeom prst="rect">
            <a:avLst/>
          </a:prstGeom>
          <a:noFill/>
          <a:ln w="9525">
            <a:noFill/>
            <a:miter lim="800000"/>
            <a:headEnd/>
            <a:tailEnd/>
          </a:ln>
        </p:spPr>
        <p:txBody>
          <a:bodyPr wrap="none">
            <a:spAutoFit/>
          </a:bodyPr>
          <a:lstStyle/>
          <a:p>
            <a:pPr algn="ctr"/>
            <a:r>
              <a:rPr lang="en-US" sz="1200"/>
              <a:t>3,462</a:t>
            </a:r>
          </a:p>
        </p:txBody>
      </p:sp>
      <p:sp>
        <p:nvSpPr>
          <p:cNvPr id="15371" name="Text Box 43"/>
          <p:cNvSpPr txBox="1">
            <a:spLocks noChangeArrowheads="1"/>
          </p:cNvSpPr>
          <p:nvPr/>
        </p:nvSpPr>
        <p:spPr bwMode="auto">
          <a:xfrm>
            <a:off x="896938" y="1752600"/>
            <a:ext cx="646112" cy="3013075"/>
          </a:xfrm>
          <a:prstGeom prst="rect">
            <a:avLst/>
          </a:prstGeom>
          <a:noFill/>
          <a:ln w="9525">
            <a:noFill/>
            <a:miter lim="800000"/>
            <a:headEnd/>
            <a:tailEnd/>
          </a:ln>
        </p:spPr>
        <p:txBody>
          <a:bodyPr>
            <a:spAutoFit/>
          </a:bodyPr>
          <a:lstStyle/>
          <a:p>
            <a:pPr algn="r">
              <a:lnSpc>
                <a:spcPct val="160000"/>
              </a:lnSpc>
              <a:spcAft>
                <a:spcPct val="200000"/>
              </a:spcAft>
            </a:pPr>
            <a:r>
              <a:rPr lang="en-US" sz="1200">
                <a:solidFill>
                  <a:srgbClr val="B2B2B2"/>
                </a:solidFill>
              </a:rPr>
              <a:t>4000</a:t>
            </a:r>
          </a:p>
          <a:p>
            <a:pPr algn="r">
              <a:lnSpc>
                <a:spcPct val="160000"/>
              </a:lnSpc>
              <a:spcAft>
                <a:spcPct val="200000"/>
              </a:spcAft>
            </a:pPr>
            <a:r>
              <a:rPr lang="en-US" sz="1200">
                <a:solidFill>
                  <a:srgbClr val="B2B2B2"/>
                </a:solidFill>
              </a:rPr>
              <a:t>3000</a:t>
            </a:r>
          </a:p>
          <a:p>
            <a:pPr algn="r">
              <a:lnSpc>
                <a:spcPct val="160000"/>
              </a:lnSpc>
              <a:spcAft>
                <a:spcPct val="200000"/>
              </a:spcAft>
            </a:pPr>
            <a:r>
              <a:rPr lang="en-US" sz="1200">
                <a:solidFill>
                  <a:srgbClr val="B2B2B2"/>
                </a:solidFill>
              </a:rPr>
              <a:t>2000</a:t>
            </a:r>
          </a:p>
          <a:p>
            <a:pPr algn="r">
              <a:lnSpc>
                <a:spcPct val="160000"/>
              </a:lnSpc>
              <a:spcAft>
                <a:spcPct val="200000"/>
              </a:spcAft>
            </a:pPr>
            <a:r>
              <a:rPr lang="en-US" sz="1200">
                <a:solidFill>
                  <a:srgbClr val="B2B2B2"/>
                </a:solidFill>
              </a:rPr>
              <a:t>1000</a:t>
            </a:r>
          </a:p>
          <a:p>
            <a:pPr algn="r">
              <a:lnSpc>
                <a:spcPct val="160000"/>
              </a:lnSpc>
              <a:spcAft>
                <a:spcPct val="200000"/>
              </a:spcAft>
            </a:pPr>
            <a:r>
              <a:rPr lang="en-US" sz="1200">
                <a:solidFill>
                  <a:srgbClr val="B2B2B2"/>
                </a:solidFill>
              </a:rPr>
              <a:t>0</a:t>
            </a:r>
          </a:p>
        </p:txBody>
      </p:sp>
      <p:sp>
        <p:nvSpPr>
          <p:cNvPr id="15372" name="Text Box 44"/>
          <p:cNvSpPr txBox="1">
            <a:spLocks noChangeArrowheads="1"/>
          </p:cNvSpPr>
          <p:nvPr/>
        </p:nvSpPr>
        <p:spPr bwMode="auto">
          <a:xfrm rot="-5400000">
            <a:off x="-399256" y="3137694"/>
            <a:ext cx="2411412" cy="304800"/>
          </a:xfrm>
          <a:prstGeom prst="rect">
            <a:avLst/>
          </a:prstGeom>
          <a:noFill/>
          <a:ln w="9525">
            <a:noFill/>
            <a:miter lim="800000"/>
            <a:headEnd/>
            <a:tailEnd/>
          </a:ln>
        </p:spPr>
        <p:txBody>
          <a:bodyPr wrap="none">
            <a:spAutoFit/>
          </a:bodyPr>
          <a:lstStyle/>
          <a:p>
            <a:pPr algn="ctr"/>
            <a:r>
              <a:rPr lang="en-US">
                <a:solidFill>
                  <a:srgbClr val="B2B2B2"/>
                </a:solidFill>
              </a:rPr>
              <a:t>Volume of Vulnerabilities</a:t>
            </a:r>
          </a:p>
        </p:txBody>
      </p:sp>
      <p:sp>
        <p:nvSpPr>
          <p:cNvPr id="15373" name="Line 38"/>
          <p:cNvSpPr>
            <a:spLocks noChangeShapeType="1"/>
          </p:cNvSpPr>
          <p:nvPr/>
        </p:nvSpPr>
        <p:spPr bwMode="auto">
          <a:xfrm>
            <a:off x="1535113" y="2633663"/>
            <a:ext cx="6621462" cy="0"/>
          </a:xfrm>
          <a:prstGeom prst="line">
            <a:avLst/>
          </a:prstGeom>
          <a:noFill/>
          <a:ln w="9525">
            <a:solidFill>
              <a:srgbClr val="B2B2B2"/>
            </a:solidFill>
            <a:round/>
            <a:headEnd/>
            <a:tailEnd/>
          </a:ln>
        </p:spPr>
        <p:txBody>
          <a:bodyPr/>
          <a:lstStyle/>
          <a:p>
            <a:endParaRPr lang="en-US"/>
          </a:p>
        </p:txBody>
      </p:sp>
      <p:sp>
        <p:nvSpPr>
          <p:cNvPr id="15374" name="Line 38"/>
          <p:cNvSpPr>
            <a:spLocks noChangeShapeType="1"/>
          </p:cNvSpPr>
          <p:nvPr/>
        </p:nvSpPr>
        <p:spPr bwMode="auto">
          <a:xfrm>
            <a:off x="1544638" y="3949700"/>
            <a:ext cx="6621462" cy="0"/>
          </a:xfrm>
          <a:prstGeom prst="line">
            <a:avLst/>
          </a:prstGeom>
          <a:noFill/>
          <a:ln w="9525">
            <a:solidFill>
              <a:srgbClr val="B2B2B2"/>
            </a:solidFill>
            <a:round/>
            <a:headEnd/>
            <a:tailEnd/>
          </a:ln>
        </p:spPr>
        <p:txBody>
          <a:bodyPr/>
          <a:lstStyle/>
          <a:p>
            <a:endParaRPr lang="en-US"/>
          </a:p>
        </p:txBody>
      </p:sp>
      <p:sp>
        <p:nvSpPr>
          <p:cNvPr id="2" name="Text Box 32"/>
          <p:cNvSpPr txBox="1">
            <a:spLocks noChangeArrowheads="1"/>
          </p:cNvSpPr>
          <p:nvPr/>
        </p:nvSpPr>
        <p:spPr bwMode="auto">
          <a:xfrm>
            <a:off x="3436938" y="2820988"/>
            <a:ext cx="627062" cy="274637"/>
          </a:xfrm>
          <a:prstGeom prst="rect">
            <a:avLst/>
          </a:prstGeom>
          <a:noFill/>
          <a:ln w="9525">
            <a:noFill/>
            <a:miter lim="800000"/>
            <a:headEnd/>
            <a:tailEnd/>
          </a:ln>
        </p:spPr>
        <p:txBody>
          <a:bodyPr wrap="none">
            <a:spAutoFit/>
          </a:bodyPr>
          <a:lstStyle/>
          <a:p>
            <a:pPr algn="ctr"/>
            <a:r>
              <a:rPr lang="en-US" sz="1200"/>
              <a:t>2,029</a:t>
            </a:r>
          </a:p>
        </p:txBody>
      </p:sp>
      <p:sp>
        <p:nvSpPr>
          <p:cNvPr id="15376" name="Text Box 10"/>
          <p:cNvSpPr txBox="1">
            <a:spLocks noChangeArrowheads="1"/>
          </p:cNvSpPr>
          <p:nvPr/>
        </p:nvSpPr>
        <p:spPr bwMode="auto">
          <a:xfrm>
            <a:off x="3317875" y="4641850"/>
            <a:ext cx="819150" cy="304800"/>
          </a:xfrm>
          <a:prstGeom prst="rect">
            <a:avLst/>
          </a:prstGeom>
          <a:noFill/>
          <a:ln w="9525">
            <a:noFill/>
            <a:miter lim="800000"/>
            <a:headEnd/>
            <a:tailEnd/>
          </a:ln>
        </p:spPr>
        <p:txBody>
          <a:bodyPr>
            <a:spAutoFit/>
          </a:bodyPr>
          <a:lstStyle/>
          <a:p>
            <a:pPr algn="ctr">
              <a:spcBef>
                <a:spcPct val="50000"/>
              </a:spcBef>
            </a:pPr>
            <a:r>
              <a:rPr lang="en-US">
                <a:solidFill>
                  <a:srgbClr val="B2B2B2"/>
                </a:solidFill>
              </a:rPr>
              <a:t>2008</a:t>
            </a:r>
          </a:p>
        </p:txBody>
      </p:sp>
      <p:sp>
        <p:nvSpPr>
          <p:cNvPr id="15377" name="Text Box 12"/>
          <p:cNvSpPr txBox="1">
            <a:spLocks noChangeArrowheads="1"/>
          </p:cNvSpPr>
          <p:nvPr/>
        </p:nvSpPr>
        <p:spPr bwMode="auto">
          <a:xfrm>
            <a:off x="5413375" y="4641850"/>
            <a:ext cx="819150" cy="304800"/>
          </a:xfrm>
          <a:prstGeom prst="rect">
            <a:avLst/>
          </a:prstGeom>
          <a:noFill/>
          <a:ln w="9525">
            <a:noFill/>
            <a:miter lim="800000"/>
            <a:headEnd/>
            <a:tailEnd/>
          </a:ln>
        </p:spPr>
        <p:txBody>
          <a:bodyPr>
            <a:spAutoFit/>
          </a:bodyPr>
          <a:lstStyle/>
          <a:p>
            <a:pPr algn="ctr">
              <a:spcBef>
                <a:spcPct val="50000"/>
              </a:spcBef>
            </a:pPr>
            <a:r>
              <a:rPr lang="en-US">
                <a:solidFill>
                  <a:srgbClr val="B2B2B2"/>
                </a:solidFill>
              </a:rPr>
              <a:t>2007</a:t>
            </a:r>
          </a:p>
        </p:txBody>
      </p:sp>
      <p:sp>
        <p:nvSpPr>
          <p:cNvPr id="15378" name="Text Box 13"/>
          <p:cNvSpPr txBox="1">
            <a:spLocks noChangeArrowheads="1"/>
          </p:cNvSpPr>
          <p:nvPr/>
        </p:nvSpPr>
        <p:spPr bwMode="auto">
          <a:xfrm>
            <a:off x="6364288" y="4641850"/>
            <a:ext cx="819150" cy="304800"/>
          </a:xfrm>
          <a:prstGeom prst="rect">
            <a:avLst/>
          </a:prstGeom>
          <a:noFill/>
          <a:ln w="9525">
            <a:noFill/>
            <a:miter lim="800000"/>
            <a:headEnd/>
            <a:tailEnd/>
          </a:ln>
        </p:spPr>
        <p:txBody>
          <a:bodyPr>
            <a:spAutoFit/>
          </a:bodyPr>
          <a:lstStyle/>
          <a:p>
            <a:pPr algn="ctr">
              <a:spcBef>
                <a:spcPct val="50000"/>
              </a:spcBef>
            </a:pPr>
            <a:r>
              <a:rPr lang="en-US">
                <a:solidFill>
                  <a:srgbClr val="B2B2B2"/>
                </a:solidFill>
              </a:rPr>
              <a:t>2008</a:t>
            </a:r>
          </a:p>
        </p:txBody>
      </p:sp>
      <p:sp>
        <p:nvSpPr>
          <p:cNvPr id="15379" name="Text Box 451"/>
          <p:cNvSpPr txBox="1">
            <a:spLocks noChangeArrowheads="1"/>
          </p:cNvSpPr>
          <p:nvPr/>
        </p:nvSpPr>
        <p:spPr bwMode="auto">
          <a:xfrm>
            <a:off x="2420938" y="4641850"/>
            <a:ext cx="819150" cy="304800"/>
          </a:xfrm>
          <a:prstGeom prst="rect">
            <a:avLst/>
          </a:prstGeom>
          <a:noFill/>
          <a:ln w="9525">
            <a:noFill/>
            <a:miter lim="800000"/>
            <a:headEnd/>
            <a:tailEnd/>
          </a:ln>
        </p:spPr>
        <p:txBody>
          <a:bodyPr>
            <a:spAutoFit/>
          </a:bodyPr>
          <a:lstStyle/>
          <a:p>
            <a:pPr algn="ctr">
              <a:spcBef>
                <a:spcPct val="50000"/>
              </a:spcBef>
            </a:pPr>
            <a:r>
              <a:rPr lang="en-US">
                <a:solidFill>
                  <a:srgbClr val="B2B2B2"/>
                </a:solidFill>
              </a:rPr>
              <a:t>2007</a:t>
            </a:r>
          </a:p>
        </p:txBody>
      </p:sp>
      <p:sp>
        <p:nvSpPr>
          <p:cNvPr id="46095" name="Rectangle 15"/>
          <p:cNvSpPr>
            <a:spLocks noChangeArrowheads="1"/>
          </p:cNvSpPr>
          <p:nvPr/>
        </p:nvSpPr>
        <p:spPr bwMode="auto">
          <a:xfrm rot="-5400000">
            <a:off x="4927600" y="3313113"/>
            <a:ext cx="1804987" cy="795338"/>
          </a:xfrm>
          <a:prstGeom prst="rect">
            <a:avLst/>
          </a:prstGeom>
          <a:gradFill rotWithShape="1">
            <a:gsLst>
              <a:gs pos="0">
                <a:schemeClr val="hlink">
                  <a:gamma/>
                  <a:shade val="46275"/>
                  <a:invGamma/>
                </a:schemeClr>
              </a:gs>
              <a:gs pos="100000">
                <a:schemeClr val="hlink"/>
              </a:gs>
            </a:gsLst>
            <a:lin ang="0" scaled="1"/>
          </a:gradFill>
          <a:ln w="9525">
            <a:noFill/>
            <a:miter lim="800000"/>
            <a:headEnd/>
            <a:tailEnd/>
          </a:ln>
        </p:spPr>
        <p:txBody>
          <a:bodyPr rot="10800000" wrap="none" anchor="ctr"/>
          <a:lstStyle/>
          <a:p>
            <a:pPr algn="ctr">
              <a:defRPr/>
            </a:pPr>
            <a:endParaRPr lang="en-US" dirty="0"/>
          </a:p>
        </p:txBody>
      </p:sp>
      <p:sp>
        <p:nvSpPr>
          <p:cNvPr id="15381" name="Text Box 24"/>
          <p:cNvSpPr txBox="1">
            <a:spLocks noChangeArrowheads="1"/>
          </p:cNvSpPr>
          <p:nvPr/>
        </p:nvSpPr>
        <p:spPr bwMode="auto">
          <a:xfrm>
            <a:off x="5205413" y="4943475"/>
            <a:ext cx="2197100" cy="517525"/>
          </a:xfrm>
          <a:prstGeom prst="rect">
            <a:avLst/>
          </a:prstGeom>
          <a:noFill/>
          <a:ln w="9525">
            <a:noFill/>
            <a:miter lim="800000"/>
            <a:headEnd/>
            <a:tailEnd/>
          </a:ln>
        </p:spPr>
        <p:txBody>
          <a:bodyPr>
            <a:spAutoFit/>
          </a:bodyPr>
          <a:lstStyle/>
          <a:p>
            <a:pPr algn="ctr"/>
            <a:r>
              <a:rPr lang="en-US" i="1">
                <a:solidFill>
                  <a:srgbClr val="B2B2B2"/>
                </a:solidFill>
              </a:rPr>
              <a:t>(Web Application Vulnerabilities)</a:t>
            </a:r>
          </a:p>
        </p:txBody>
      </p:sp>
      <p:sp>
        <p:nvSpPr>
          <p:cNvPr id="15382" name="Text Box 24"/>
          <p:cNvSpPr txBox="1">
            <a:spLocks noChangeArrowheads="1"/>
          </p:cNvSpPr>
          <p:nvPr/>
        </p:nvSpPr>
        <p:spPr bwMode="auto">
          <a:xfrm>
            <a:off x="1962150" y="4945063"/>
            <a:ext cx="2628900" cy="517525"/>
          </a:xfrm>
          <a:prstGeom prst="rect">
            <a:avLst/>
          </a:prstGeom>
          <a:noFill/>
          <a:ln w="9525">
            <a:noFill/>
            <a:miter lim="800000"/>
            <a:headEnd/>
            <a:tailEnd/>
          </a:ln>
        </p:spPr>
        <p:txBody>
          <a:bodyPr>
            <a:spAutoFit/>
          </a:bodyPr>
          <a:lstStyle/>
          <a:p>
            <a:pPr algn="ctr"/>
            <a:r>
              <a:rPr lang="en-US" i="1">
                <a:solidFill>
                  <a:srgbClr val="B2B2B2"/>
                </a:solidFill>
              </a:rPr>
              <a:t>(Non-Web Application Vulnerabilities)</a:t>
            </a:r>
          </a:p>
        </p:txBody>
      </p:sp>
      <p:sp>
        <p:nvSpPr>
          <p:cNvPr id="3" name="Rectangle 15"/>
          <p:cNvSpPr>
            <a:spLocks noChangeArrowheads="1"/>
          </p:cNvSpPr>
          <p:nvPr/>
        </p:nvSpPr>
        <p:spPr bwMode="auto">
          <a:xfrm rot="-5400000">
            <a:off x="2201069" y="3599657"/>
            <a:ext cx="1228725" cy="795337"/>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p:spPr>
        <p:txBody>
          <a:bodyPr rot="10800000" wrap="none" anchor="ctr"/>
          <a:lstStyle/>
          <a:p>
            <a:pPr algn="ctr">
              <a:defRPr/>
            </a:pPr>
            <a:endParaRPr lang="en-US" dirty="0"/>
          </a:p>
        </p:txBody>
      </p:sp>
      <p:sp>
        <p:nvSpPr>
          <p:cNvPr id="4" name="Rectangle 15"/>
          <p:cNvSpPr>
            <a:spLocks noChangeArrowheads="1"/>
          </p:cNvSpPr>
          <p:nvPr/>
        </p:nvSpPr>
        <p:spPr bwMode="auto">
          <a:xfrm rot="-5400000">
            <a:off x="5640388" y="3067050"/>
            <a:ext cx="2278062" cy="795338"/>
          </a:xfrm>
          <a:prstGeom prst="rect">
            <a:avLst/>
          </a:prstGeom>
          <a:gradFill rotWithShape="1">
            <a:gsLst>
              <a:gs pos="0">
                <a:schemeClr val="hlink">
                  <a:gamma/>
                  <a:shade val="46275"/>
                  <a:invGamma/>
                </a:schemeClr>
              </a:gs>
              <a:gs pos="100000">
                <a:schemeClr val="hlink"/>
              </a:gs>
            </a:gsLst>
            <a:lin ang="0" scaled="1"/>
          </a:gradFill>
          <a:ln w="9525">
            <a:noFill/>
            <a:miter lim="800000"/>
            <a:headEnd/>
            <a:tailEnd/>
          </a:ln>
        </p:spPr>
        <p:txBody>
          <a:bodyPr rot="10800000" wrap="none" anchor="ctr"/>
          <a:lstStyle/>
          <a:p>
            <a:pPr algn="ctr">
              <a:defRPr/>
            </a:pPr>
            <a:endParaRPr lang="en-US" dirty="0"/>
          </a:p>
        </p:txBody>
      </p:sp>
      <p:sp>
        <p:nvSpPr>
          <p:cNvPr id="5" name="Rectangle 15"/>
          <p:cNvSpPr>
            <a:spLocks noChangeArrowheads="1"/>
          </p:cNvSpPr>
          <p:nvPr/>
        </p:nvSpPr>
        <p:spPr bwMode="auto">
          <a:xfrm rot="-5400000">
            <a:off x="3021806" y="3472657"/>
            <a:ext cx="1463675" cy="795338"/>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p:spPr>
        <p:txBody>
          <a:bodyPr rot="10800000" wrap="none" anchor="ctr"/>
          <a:lstStyle/>
          <a:p>
            <a:pPr algn="ctr">
              <a:defRPr/>
            </a:pPr>
            <a:endParaRPr lang="en-US" dirty="0"/>
          </a:p>
        </p:txBody>
      </p:sp>
      <p:sp>
        <p:nvSpPr>
          <p:cNvPr id="15386" name="Text Box 3"/>
          <p:cNvSpPr txBox="1">
            <a:spLocks noChangeArrowheads="1"/>
          </p:cNvSpPr>
          <p:nvPr/>
        </p:nvSpPr>
        <p:spPr bwMode="auto">
          <a:xfrm>
            <a:off x="877888" y="5645150"/>
            <a:ext cx="6924675" cy="244475"/>
          </a:xfrm>
          <a:prstGeom prst="rect">
            <a:avLst/>
          </a:prstGeom>
          <a:noFill/>
          <a:ln w="9525">
            <a:noFill/>
            <a:miter lim="800000"/>
            <a:headEnd/>
            <a:tailEnd/>
          </a:ln>
        </p:spPr>
        <p:txBody>
          <a:bodyPr>
            <a:spAutoFit/>
          </a:bodyPr>
          <a:lstStyle/>
          <a:p>
            <a:pPr>
              <a:spcBef>
                <a:spcPct val="50000"/>
              </a:spcBef>
            </a:pPr>
            <a:r>
              <a:rPr lang="en-US" sz="1000" i="1">
                <a:solidFill>
                  <a:srgbClr val="B2B2B2"/>
                </a:solidFill>
              </a:rPr>
              <a:t>Source: Symantec Internet Security Threat Report, April 2009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095"/>
                                        </p:tgtEl>
                                        <p:attrNameLst>
                                          <p:attrName>style.visibility</p:attrName>
                                        </p:attrNameLst>
                                      </p:cBhvr>
                                      <p:to>
                                        <p:strVal val="visible"/>
                                      </p:to>
                                    </p:set>
                                    <p:animEffect transition="in" filter="wipe(down)">
                                      <p:cBhvr>
                                        <p:cTn id="13" dur="500"/>
                                        <p:tgtEl>
                                          <p:spTgt spid="460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110"/>
                                        </p:tgtEl>
                                        <p:attrNameLst>
                                          <p:attrName>style.visibility</p:attrName>
                                        </p:attrNameLst>
                                      </p:cBhvr>
                                      <p:to>
                                        <p:strVal val="visible"/>
                                      </p:to>
                                    </p:set>
                                    <p:animEffect transition="in" filter="fade">
                                      <p:cBhvr>
                                        <p:cTn id="19" dur="500"/>
                                        <p:tgtEl>
                                          <p:spTgt spid="461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108"/>
                                        </p:tgtEl>
                                        <p:attrNameLst>
                                          <p:attrName>style.visibility</p:attrName>
                                        </p:attrNameLst>
                                      </p:cBhvr>
                                      <p:to>
                                        <p:strVal val="visible"/>
                                      </p:to>
                                    </p:set>
                                    <p:animEffect transition="in" filter="fade">
                                      <p:cBhvr>
                                        <p:cTn id="25" dur="500"/>
                                        <p:tgtEl>
                                          <p:spTgt spid="4610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112"/>
                                        </p:tgtEl>
                                        <p:attrNameLst>
                                          <p:attrName>style.visibility</p:attrName>
                                        </p:attrNameLst>
                                      </p:cBhvr>
                                      <p:to>
                                        <p:strVal val="visible"/>
                                      </p:to>
                                    </p:set>
                                    <p:animEffect transition="in" filter="fade">
                                      <p:cBhvr>
                                        <p:cTn id="28" dur="500"/>
                                        <p:tgtEl>
                                          <p:spTgt spid="46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8" grpId="0"/>
      <p:bldP spid="46110" grpId="0"/>
      <p:bldP spid="46112" grpId="0"/>
      <p:bldP spid="2" grpId="0"/>
      <p:bldP spid="46095"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AutoShape 4"/>
          <p:cNvSpPr>
            <a:spLocks noChangeAspect="1" noChangeArrowheads="1"/>
          </p:cNvSpPr>
          <p:nvPr/>
        </p:nvSpPr>
        <p:spPr bwMode="auto">
          <a:xfrm>
            <a:off x="358775" y="1574800"/>
            <a:ext cx="8637588" cy="4002088"/>
          </a:xfrm>
          <a:prstGeom prst="roundRect">
            <a:avLst>
              <a:gd name="adj" fmla="val 2537"/>
            </a:avLst>
          </a:prstGeom>
          <a:gradFill rotWithShape="1">
            <a:gsLst>
              <a:gs pos="0">
                <a:schemeClr val="bg1">
                  <a:lumMod val="65000"/>
                  <a:lumOff val="35000"/>
                </a:schemeClr>
              </a:gs>
              <a:gs pos="100000">
                <a:schemeClr val="bg1"/>
              </a:gs>
            </a:gsLst>
            <a:lin ang="5400000" scaled="1"/>
          </a:gradFill>
          <a:ln w="25400">
            <a:solidFill>
              <a:schemeClr val="accent2"/>
            </a:solidFill>
            <a:round/>
            <a:headEnd/>
            <a:tailEnd/>
          </a:ln>
        </p:spPr>
        <p:txBody>
          <a:bodyPr wrap="none" anchor="ctr"/>
          <a:lstStyle/>
          <a:p>
            <a:pPr marL="342900" indent="-342900" algn="ctr">
              <a:lnSpc>
                <a:spcPct val="90000"/>
              </a:lnSpc>
              <a:defRPr/>
            </a:pPr>
            <a:endParaRPr lang="en-US" sz="1600" baseline="-25000">
              <a:solidFill>
                <a:srgbClr val="093678"/>
              </a:solidFill>
              <a:latin typeface="Verdana" pitchFamily="-65" charset="0"/>
              <a:ea typeface="ＭＳ Ｐゴシック"/>
            </a:endParaRPr>
          </a:p>
        </p:txBody>
      </p:sp>
      <p:sp>
        <p:nvSpPr>
          <p:cNvPr id="16387" name="Line 38"/>
          <p:cNvSpPr>
            <a:spLocks noChangeShapeType="1"/>
          </p:cNvSpPr>
          <p:nvPr/>
        </p:nvSpPr>
        <p:spPr bwMode="auto">
          <a:xfrm>
            <a:off x="1631950" y="2189163"/>
            <a:ext cx="6765925" cy="0"/>
          </a:xfrm>
          <a:prstGeom prst="line">
            <a:avLst/>
          </a:prstGeom>
          <a:noFill/>
          <a:ln w="9525">
            <a:solidFill>
              <a:srgbClr val="B2B2B2"/>
            </a:solidFill>
            <a:round/>
            <a:headEnd/>
            <a:tailEnd/>
          </a:ln>
        </p:spPr>
        <p:txBody>
          <a:bodyPr/>
          <a:lstStyle/>
          <a:p>
            <a:endParaRPr lang="en-US"/>
          </a:p>
        </p:txBody>
      </p:sp>
      <p:sp>
        <p:nvSpPr>
          <p:cNvPr id="16388" name="Line 40"/>
          <p:cNvSpPr>
            <a:spLocks noChangeShapeType="1"/>
          </p:cNvSpPr>
          <p:nvPr/>
        </p:nvSpPr>
        <p:spPr bwMode="auto">
          <a:xfrm>
            <a:off x="1631950" y="2773363"/>
            <a:ext cx="6765925" cy="0"/>
          </a:xfrm>
          <a:prstGeom prst="line">
            <a:avLst/>
          </a:prstGeom>
          <a:noFill/>
          <a:ln w="9525">
            <a:solidFill>
              <a:srgbClr val="B2B2B2"/>
            </a:solidFill>
            <a:round/>
            <a:headEnd/>
            <a:tailEnd/>
          </a:ln>
        </p:spPr>
        <p:txBody>
          <a:bodyPr/>
          <a:lstStyle/>
          <a:p>
            <a:endParaRPr lang="en-US"/>
          </a:p>
        </p:txBody>
      </p:sp>
      <p:sp>
        <p:nvSpPr>
          <p:cNvPr id="16389" name="Line 41"/>
          <p:cNvSpPr>
            <a:spLocks noChangeShapeType="1"/>
          </p:cNvSpPr>
          <p:nvPr/>
        </p:nvSpPr>
        <p:spPr bwMode="auto">
          <a:xfrm>
            <a:off x="1631950" y="3359150"/>
            <a:ext cx="6765925" cy="0"/>
          </a:xfrm>
          <a:prstGeom prst="line">
            <a:avLst/>
          </a:prstGeom>
          <a:noFill/>
          <a:ln w="9525">
            <a:solidFill>
              <a:srgbClr val="B2B2B2"/>
            </a:solidFill>
            <a:round/>
            <a:headEnd/>
            <a:tailEnd/>
          </a:ln>
        </p:spPr>
        <p:txBody>
          <a:bodyPr/>
          <a:lstStyle/>
          <a:p>
            <a:endParaRPr lang="en-US"/>
          </a:p>
        </p:txBody>
      </p:sp>
      <p:sp>
        <p:nvSpPr>
          <p:cNvPr id="16390" name="Line 42"/>
          <p:cNvSpPr>
            <a:spLocks noChangeShapeType="1"/>
          </p:cNvSpPr>
          <p:nvPr/>
        </p:nvSpPr>
        <p:spPr bwMode="auto">
          <a:xfrm>
            <a:off x="1631950" y="4527550"/>
            <a:ext cx="6765925" cy="0"/>
          </a:xfrm>
          <a:prstGeom prst="line">
            <a:avLst/>
          </a:prstGeom>
          <a:noFill/>
          <a:ln w="9525">
            <a:solidFill>
              <a:srgbClr val="B2B2B2"/>
            </a:solidFill>
            <a:round/>
            <a:headEnd/>
            <a:tailEnd/>
          </a:ln>
        </p:spPr>
        <p:txBody>
          <a:bodyPr/>
          <a:lstStyle/>
          <a:p>
            <a:endParaRPr lang="en-US"/>
          </a:p>
        </p:txBody>
      </p:sp>
      <p:sp>
        <p:nvSpPr>
          <p:cNvPr id="16391" name="Line 38"/>
          <p:cNvSpPr>
            <a:spLocks noChangeShapeType="1"/>
          </p:cNvSpPr>
          <p:nvPr/>
        </p:nvSpPr>
        <p:spPr bwMode="auto">
          <a:xfrm>
            <a:off x="1641475" y="3943350"/>
            <a:ext cx="6765925" cy="0"/>
          </a:xfrm>
          <a:prstGeom prst="line">
            <a:avLst/>
          </a:prstGeom>
          <a:noFill/>
          <a:ln w="9525">
            <a:solidFill>
              <a:srgbClr val="B2B2B2"/>
            </a:solidFill>
            <a:round/>
            <a:headEnd/>
            <a:tailEnd/>
          </a:ln>
        </p:spPr>
        <p:txBody>
          <a:bodyPr/>
          <a:lstStyle/>
          <a:p>
            <a:endParaRPr lang="en-US"/>
          </a:p>
        </p:txBody>
      </p:sp>
      <p:sp>
        <p:nvSpPr>
          <p:cNvPr id="16392" name="Line 38"/>
          <p:cNvSpPr>
            <a:spLocks noChangeShapeType="1"/>
          </p:cNvSpPr>
          <p:nvPr/>
        </p:nvSpPr>
        <p:spPr bwMode="auto">
          <a:xfrm>
            <a:off x="1636713" y="4235450"/>
            <a:ext cx="6765925" cy="0"/>
          </a:xfrm>
          <a:prstGeom prst="line">
            <a:avLst/>
          </a:prstGeom>
          <a:noFill/>
          <a:ln w="9525">
            <a:solidFill>
              <a:srgbClr val="B2B2B2"/>
            </a:solidFill>
            <a:round/>
            <a:headEnd/>
            <a:tailEnd/>
          </a:ln>
        </p:spPr>
        <p:txBody>
          <a:bodyPr/>
          <a:lstStyle/>
          <a:p>
            <a:endParaRPr lang="en-US"/>
          </a:p>
        </p:txBody>
      </p:sp>
      <p:sp>
        <p:nvSpPr>
          <p:cNvPr id="16393" name="Line 38"/>
          <p:cNvSpPr>
            <a:spLocks noChangeShapeType="1"/>
          </p:cNvSpPr>
          <p:nvPr/>
        </p:nvSpPr>
        <p:spPr bwMode="auto">
          <a:xfrm>
            <a:off x="1636713" y="1897063"/>
            <a:ext cx="6765925" cy="0"/>
          </a:xfrm>
          <a:prstGeom prst="line">
            <a:avLst/>
          </a:prstGeom>
          <a:noFill/>
          <a:ln w="9525">
            <a:solidFill>
              <a:srgbClr val="B2B2B2"/>
            </a:solidFill>
            <a:round/>
            <a:headEnd/>
            <a:tailEnd/>
          </a:ln>
        </p:spPr>
        <p:txBody>
          <a:bodyPr/>
          <a:lstStyle/>
          <a:p>
            <a:endParaRPr lang="en-US"/>
          </a:p>
        </p:txBody>
      </p:sp>
      <p:sp>
        <p:nvSpPr>
          <p:cNvPr id="16394" name="Line 40"/>
          <p:cNvSpPr>
            <a:spLocks noChangeShapeType="1"/>
          </p:cNvSpPr>
          <p:nvPr/>
        </p:nvSpPr>
        <p:spPr bwMode="auto">
          <a:xfrm>
            <a:off x="1636713" y="3065463"/>
            <a:ext cx="6765925" cy="0"/>
          </a:xfrm>
          <a:prstGeom prst="line">
            <a:avLst/>
          </a:prstGeom>
          <a:noFill/>
          <a:ln w="9525">
            <a:solidFill>
              <a:srgbClr val="B2B2B2"/>
            </a:solidFill>
            <a:round/>
            <a:headEnd/>
            <a:tailEnd/>
          </a:ln>
        </p:spPr>
        <p:txBody>
          <a:bodyPr/>
          <a:lstStyle/>
          <a:p>
            <a:endParaRPr lang="en-US"/>
          </a:p>
        </p:txBody>
      </p:sp>
      <p:sp>
        <p:nvSpPr>
          <p:cNvPr id="16395" name="Line 41"/>
          <p:cNvSpPr>
            <a:spLocks noChangeShapeType="1"/>
          </p:cNvSpPr>
          <p:nvPr/>
        </p:nvSpPr>
        <p:spPr bwMode="auto">
          <a:xfrm>
            <a:off x="1636713" y="3651250"/>
            <a:ext cx="6765925" cy="0"/>
          </a:xfrm>
          <a:prstGeom prst="line">
            <a:avLst/>
          </a:prstGeom>
          <a:noFill/>
          <a:ln w="9525">
            <a:solidFill>
              <a:srgbClr val="B2B2B2"/>
            </a:solidFill>
            <a:round/>
            <a:headEnd/>
            <a:tailEnd/>
          </a:ln>
        </p:spPr>
        <p:txBody>
          <a:bodyPr/>
          <a:lstStyle/>
          <a:p>
            <a:endParaRPr lang="en-US"/>
          </a:p>
        </p:txBody>
      </p:sp>
      <p:sp>
        <p:nvSpPr>
          <p:cNvPr id="16396" name="Line 20"/>
          <p:cNvSpPr>
            <a:spLocks noChangeShapeType="1"/>
          </p:cNvSpPr>
          <p:nvPr/>
        </p:nvSpPr>
        <p:spPr bwMode="auto">
          <a:xfrm>
            <a:off x="1625600" y="4819650"/>
            <a:ext cx="6765925" cy="0"/>
          </a:xfrm>
          <a:prstGeom prst="line">
            <a:avLst/>
          </a:prstGeom>
          <a:noFill/>
          <a:ln w="19050">
            <a:solidFill>
              <a:srgbClr val="B2B2B2"/>
            </a:solidFill>
            <a:round/>
            <a:headEnd/>
            <a:tailEnd/>
          </a:ln>
        </p:spPr>
        <p:txBody>
          <a:bodyPr/>
          <a:lstStyle/>
          <a:p>
            <a:endParaRPr lang="en-US"/>
          </a:p>
        </p:txBody>
      </p:sp>
      <p:sp>
        <p:nvSpPr>
          <p:cNvPr id="16397" name="Line 38"/>
          <p:cNvSpPr>
            <a:spLocks noChangeShapeType="1"/>
          </p:cNvSpPr>
          <p:nvPr/>
        </p:nvSpPr>
        <p:spPr bwMode="auto">
          <a:xfrm>
            <a:off x="1647825" y="2481263"/>
            <a:ext cx="6765925" cy="0"/>
          </a:xfrm>
          <a:prstGeom prst="line">
            <a:avLst/>
          </a:prstGeom>
          <a:noFill/>
          <a:ln w="9525">
            <a:solidFill>
              <a:srgbClr val="B2B2B2"/>
            </a:solidFill>
            <a:round/>
            <a:headEnd/>
            <a:tailEnd/>
          </a:ln>
        </p:spPr>
        <p:txBody>
          <a:bodyPr/>
          <a:lstStyle/>
          <a:p>
            <a:endParaRPr lang="en-US"/>
          </a:p>
        </p:txBody>
      </p:sp>
      <p:sp>
        <p:nvSpPr>
          <p:cNvPr id="53" name="Text Box 43"/>
          <p:cNvSpPr txBox="1">
            <a:spLocks noChangeArrowheads="1"/>
          </p:cNvSpPr>
          <p:nvPr/>
        </p:nvSpPr>
        <p:spPr bwMode="auto">
          <a:xfrm>
            <a:off x="1076325" y="1736725"/>
            <a:ext cx="542925" cy="3235325"/>
          </a:xfrm>
          <a:prstGeom prst="rect">
            <a:avLst/>
          </a:prstGeom>
          <a:noFill/>
          <a:ln w="9525">
            <a:noFill/>
            <a:miter lim="800000"/>
            <a:headEnd/>
            <a:tailEnd/>
          </a:ln>
        </p:spPr>
        <p:txBody>
          <a:bodyPr>
            <a:spAutoFit/>
          </a:bodyPr>
          <a:lstStyle/>
          <a:p>
            <a:pPr algn="r">
              <a:lnSpc>
                <a:spcPct val="140000"/>
              </a:lnSpc>
            </a:pPr>
            <a:r>
              <a:rPr lang="en-US" sz="1200">
                <a:solidFill>
                  <a:srgbClr val="FFFFFF"/>
                </a:solidFill>
                <a:ea typeface="ＭＳ Ｐゴシック"/>
                <a:cs typeface="ＭＳ Ｐゴシック"/>
              </a:rPr>
              <a:t>50 45</a:t>
            </a:r>
          </a:p>
          <a:p>
            <a:pPr algn="r">
              <a:lnSpc>
                <a:spcPct val="140000"/>
              </a:lnSpc>
            </a:pPr>
            <a:r>
              <a:rPr lang="en-US" sz="1200">
                <a:solidFill>
                  <a:srgbClr val="FFFFFF"/>
                </a:solidFill>
                <a:ea typeface="ＭＳ Ｐゴシック"/>
                <a:cs typeface="ＭＳ Ｐゴシック"/>
              </a:rPr>
              <a:t>40</a:t>
            </a:r>
          </a:p>
          <a:p>
            <a:pPr algn="r">
              <a:lnSpc>
                <a:spcPct val="140000"/>
              </a:lnSpc>
            </a:pPr>
            <a:r>
              <a:rPr lang="en-US" sz="1200">
                <a:solidFill>
                  <a:srgbClr val="FFFFFF"/>
                </a:solidFill>
                <a:ea typeface="ＭＳ Ｐゴシック"/>
                <a:cs typeface="ＭＳ Ｐゴシック"/>
              </a:rPr>
              <a:t>35</a:t>
            </a:r>
          </a:p>
          <a:p>
            <a:pPr algn="r">
              <a:lnSpc>
                <a:spcPct val="140000"/>
              </a:lnSpc>
            </a:pPr>
            <a:r>
              <a:rPr lang="en-US" sz="1200">
                <a:solidFill>
                  <a:srgbClr val="FFFFFF"/>
                </a:solidFill>
                <a:ea typeface="ＭＳ Ｐゴシック"/>
                <a:cs typeface="ＭＳ Ｐゴシック"/>
              </a:rPr>
              <a:t>30</a:t>
            </a:r>
          </a:p>
          <a:p>
            <a:pPr algn="r">
              <a:lnSpc>
                <a:spcPct val="140000"/>
              </a:lnSpc>
            </a:pPr>
            <a:r>
              <a:rPr lang="en-US" sz="1200">
                <a:solidFill>
                  <a:srgbClr val="FFFFFF"/>
                </a:solidFill>
                <a:ea typeface="ＭＳ Ｐゴシック"/>
                <a:cs typeface="ＭＳ Ｐゴシック"/>
              </a:rPr>
              <a:t>25</a:t>
            </a:r>
          </a:p>
          <a:p>
            <a:pPr algn="r">
              <a:lnSpc>
                <a:spcPct val="140000"/>
              </a:lnSpc>
            </a:pPr>
            <a:r>
              <a:rPr lang="en-US" sz="1200">
                <a:solidFill>
                  <a:srgbClr val="FFFFFF"/>
                </a:solidFill>
                <a:ea typeface="ＭＳ Ｐゴシック"/>
                <a:cs typeface="ＭＳ Ｐゴシック"/>
              </a:rPr>
              <a:t>20</a:t>
            </a:r>
          </a:p>
          <a:p>
            <a:pPr algn="r">
              <a:lnSpc>
                <a:spcPct val="140000"/>
              </a:lnSpc>
            </a:pPr>
            <a:r>
              <a:rPr lang="en-US" sz="1200">
                <a:solidFill>
                  <a:srgbClr val="FFFFFF"/>
                </a:solidFill>
                <a:ea typeface="ＭＳ Ｐゴシック"/>
                <a:cs typeface="ＭＳ Ｐゴシック"/>
              </a:rPr>
              <a:t>15</a:t>
            </a:r>
          </a:p>
          <a:p>
            <a:pPr algn="r">
              <a:lnSpc>
                <a:spcPct val="140000"/>
              </a:lnSpc>
            </a:pPr>
            <a:r>
              <a:rPr lang="en-US" sz="1200">
                <a:solidFill>
                  <a:srgbClr val="FFFFFF"/>
                </a:solidFill>
                <a:ea typeface="ＭＳ Ｐゴシック"/>
                <a:cs typeface="ＭＳ Ｐゴシック"/>
              </a:rPr>
              <a:t>10</a:t>
            </a:r>
          </a:p>
          <a:p>
            <a:pPr algn="r">
              <a:lnSpc>
                <a:spcPct val="140000"/>
              </a:lnSpc>
            </a:pPr>
            <a:r>
              <a:rPr lang="en-US" sz="1200">
                <a:solidFill>
                  <a:srgbClr val="FFFFFF"/>
                </a:solidFill>
                <a:ea typeface="ＭＳ Ｐゴシック"/>
                <a:cs typeface="ＭＳ Ｐゴシック"/>
              </a:rPr>
              <a:t>5</a:t>
            </a:r>
          </a:p>
          <a:p>
            <a:pPr algn="r">
              <a:lnSpc>
                <a:spcPct val="140000"/>
              </a:lnSpc>
            </a:pPr>
            <a:r>
              <a:rPr lang="en-US" sz="1200">
                <a:solidFill>
                  <a:srgbClr val="FFFFFF"/>
                </a:solidFill>
                <a:ea typeface="ＭＳ Ｐゴシック"/>
                <a:cs typeface="ＭＳ Ｐゴシック"/>
              </a:rPr>
              <a:t>0</a:t>
            </a:r>
          </a:p>
        </p:txBody>
      </p:sp>
      <p:sp>
        <p:nvSpPr>
          <p:cNvPr id="16399" name="Rectangle 2"/>
          <p:cNvSpPr>
            <a:spLocks noGrp="1" noChangeArrowheads="1"/>
          </p:cNvSpPr>
          <p:nvPr>
            <p:ph type="title" idx="4294967295"/>
          </p:nvPr>
        </p:nvSpPr>
        <p:spPr/>
        <p:txBody>
          <a:bodyPr lIns="91427" tIns="45713" rIns="91427" bIns="45713"/>
          <a:lstStyle/>
          <a:p>
            <a:r>
              <a:rPr lang="en-US" dirty="0" smtClean="0"/>
              <a:t>Peak Attack Traffic per year</a:t>
            </a:r>
          </a:p>
        </p:txBody>
      </p:sp>
      <p:sp>
        <p:nvSpPr>
          <p:cNvPr id="16400" name="Rectangle 4"/>
          <p:cNvSpPr>
            <a:spLocks noChangeArrowheads="1"/>
          </p:cNvSpPr>
          <p:nvPr/>
        </p:nvSpPr>
        <p:spPr bwMode="auto">
          <a:xfrm>
            <a:off x="520700" y="5002213"/>
            <a:ext cx="7924800" cy="396875"/>
          </a:xfrm>
          <a:prstGeom prst="rect">
            <a:avLst/>
          </a:prstGeom>
          <a:noFill/>
          <a:ln w="9525">
            <a:noFill/>
            <a:miter lim="800000"/>
            <a:headEnd/>
            <a:tailEnd/>
          </a:ln>
        </p:spPr>
        <p:txBody>
          <a:bodyPr>
            <a:spAutoFit/>
          </a:bodyPr>
          <a:lstStyle/>
          <a:p>
            <a:pPr marL="228600" indent="-228600">
              <a:buFontTx/>
              <a:buChar char="•"/>
            </a:pPr>
            <a:endParaRPr lang="en-US">
              <a:solidFill>
                <a:srgbClr val="777777"/>
              </a:solidFill>
              <a:ea typeface="ＭＳ Ｐゴシック"/>
              <a:cs typeface="ＭＳ Ｐゴシック"/>
            </a:endParaRPr>
          </a:p>
        </p:txBody>
      </p:sp>
      <p:sp>
        <p:nvSpPr>
          <p:cNvPr id="16401" name="Text Box 24"/>
          <p:cNvSpPr txBox="1">
            <a:spLocks noChangeArrowheads="1"/>
          </p:cNvSpPr>
          <p:nvPr/>
        </p:nvSpPr>
        <p:spPr bwMode="auto">
          <a:xfrm>
            <a:off x="1738313" y="4849813"/>
            <a:ext cx="635000" cy="304800"/>
          </a:xfrm>
          <a:prstGeom prst="rect">
            <a:avLst/>
          </a:prstGeom>
          <a:noFill/>
          <a:ln w="9525">
            <a:noFill/>
            <a:miter lim="800000"/>
            <a:headEnd/>
            <a:tailEnd/>
          </a:ln>
        </p:spPr>
        <p:txBody>
          <a:bodyPr wrap="none">
            <a:spAutoFit/>
          </a:bodyPr>
          <a:lstStyle/>
          <a:p>
            <a:pPr algn="ctr"/>
            <a:r>
              <a:rPr lang="en-US">
                <a:solidFill>
                  <a:srgbClr val="FFFFFF"/>
                </a:solidFill>
                <a:ea typeface="ＭＳ Ｐゴシック"/>
                <a:cs typeface="ＭＳ Ｐゴシック"/>
              </a:rPr>
              <a:t>2002</a:t>
            </a:r>
          </a:p>
        </p:txBody>
      </p:sp>
      <p:sp>
        <p:nvSpPr>
          <p:cNvPr id="16402" name="Text Box 25"/>
          <p:cNvSpPr txBox="1">
            <a:spLocks noChangeArrowheads="1"/>
          </p:cNvSpPr>
          <p:nvPr/>
        </p:nvSpPr>
        <p:spPr bwMode="auto">
          <a:xfrm>
            <a:off x="2533650" y="4849813"/>
            <a:ext cx="635000" cy="304800"/>
          </a:xfrm>
          <a:prstGeom prst="rect">
            <a:avLst/>
          </a:prstGeom>
          <a:noFill/>
          <a:ln w="9525">
            <a:noFill/>
            <a:miter lim="800000"/>
            <a:headEnd/>
            <a:tailEnd/>
          </a:ln>
        </p:spPr>
        <p:txBody>
          <a:bodyPr wrap="none">
            <a:spAutoFit/>
          </a:bodyPr>
          <a:lstStyle/>
          <a:p>
            <a:pPr algn="ctr"/>
            <a:r>
              <a:rPr lang="en-US">
                <a:solidFill>
                  <a:srgbClr val="FFFFFF"/>
                </a:solidFill>
                <a:ea typeface="ＭＳ Ｐゴシック"/>
                <a:cs typeface="ＭＳ Ｐゴシック"/>
              </a:rPr>
              <a:t>2003</a:t>
            </a:r>
          </a:p>
        </p:txBody>
      </p:sp>
      <p:sp>
        <p:nvSpPr>
          <p:cNvPr id="16403" name="Text Box 26"/>
          <p:cNvSpPr txBox="1">
            <a:spLocks noChangeArrowheads="1"/>
          </p:cNvSpPr>
          <p:nvPr/>
        </p:nvSpPr>
        <p:spPr bwMode="auto">
          <a:xfrm>
            <a:off x="3332163" y="4849813"/>
            <a:ext cx="635000" cy="304800"/>
          </a:xfrm>
          <a:prstGeom prst="rect">
            <a:avLst/>
          </a:prstGeom>
          <a:noFill/>
          <a:ln w="9525">
            <a:noFill/>
            <a:miter lim="800000"/>
            <a:headEnd/>
            <a:tailEnd/>
          </a:ln>
        </p:spPr>
        <p:txBody>
          <a:bodyPr wrap="none">
            <a:spAutoFit/>
          </a:bodyPr>
          <a:lstStyle/>
          <a:p>
            <a:pPr algn="ctr"/>
            <a:r>
              <a:rPr lang="en-US">
                <a:solidFill>
                  <a:srgbClr val="FFFFFF"/>
                </a:solidFill>
                <a:ea typeface="ＭＳ Ｐゴシック"/>
                <a:cs typeface="ＭＳ Ｐゴシック"/>
              </a:rPr>
              <a:t>2004</a:t>
            </a:r>
          </a:p>
        </p:txBody>
      </p:sp>
      <p:sp>
        <p:nvSpPr>
          <p:cNvPr id="46108" name="Text Box 28"/>
          <p:cNvSpPr txBox="1">
            <a:spLocks noChangeArrowheads="1"/>
          </p:cNvSpPr>
          <p:nvPr/>
        </p:nvSpPr>
        <p:spPr bwMode="auto">
          <a:xfrm>
            <a:off x="1835150" y="4486275"/>
            <a:ext cx="436563" cy="276225"/>
          </a:xfrm>
          <a:prstGeom prst="rect">
            <a:avLst/>
          </a:prstGeom>
          <a:noFill/>
          <a:ln w="9525">
            <a:noFill/>
            <a:miter lim="800000"/>
            <a:headEnd/>
            <a:tailEnd/>
          </a:ln>
        </p:spPr>
        <p:txBody>
          <a:bodyPr wrap="none">
            <a:spAutoFit/>
          </a:bodyPr>
          <a:lstStyle/>
          <a:p>
            <a:pPr algn="ctr"/>
            <a:r>
              <a:rPr lang="en-US" sz="1200">
                <a:solidFill>
                  <a:srgbClr val="FFFFFF"/>
                </a:solidFill>
                <a:ea typeface="ＭＳ Ｐゴシック"/>
                <a:cs typeface="ＭＳ Ｐゴシック"/>
              </a:rPr>
              <a:t>1.2</a:t>
            </a:r>
          </a:p>
        </p:txBody>
      </p:sp>
      <p:sp>
        <p:nvSpPr>
          <p:cNvPr id="46112" name="Text Box 32"/>
          <p:cNvSpPr txBox="1">
            <a:spLocks noChangeArrowheads="1"/>
          </p:cNvSpPr>
          <p:nvPr/>
        </p:nvSpPr>
        <p:spPr bwMode="auto">
          <a:xfrm>
            <a:off x="2649538" y="4241800"/>
            <a:ext cx="433387" cy="274638"/>
          </a:xfrm>
          <a:prstGeom prst="rect">
            <a:avLst/>
          </a:prstGeom>
          <a:noFill/>
          <a:ln w="9525">
            <a:noFill/>
            <a:miter lim="800000"/>
            <a:headEnd/>
            <a:tailEnd/>
          </a:ln>
        </p:spPr>
        <p:txBody>
          <a:bodyPr wrap="none">
            <a:spAutoFit/>
          </a:bodyPr>
          <a:lstStyle/>
          <a:p>
            <a:pPr algn="ctr"/>
            <a:r>
              <a:rPr lang="en-US" sz="1200">
                <a:solidFill>
                  <a:srgbClr val="FFFFFF"/>
                </a:solidFill>
                <a:ea typeface="ＭＳ Ｐゴシック"/>
                <a:cs typeface="ＭＳ Ｐゴシック"/>
              </a:rPr>
              <a:t>2.5</a:t>
            </a:r>
          </a:p>
        </p:txBody>
      </p:sp>
      <p:sp>
        <p:nvSpPr>
          <p:cNvPr id="16406" name="Text Box 44"/>
          <p:cNvSpPr txBox="1">
            <a:spLocks noChangeArrowheads="1"/>
          </p:cNvSpPr>
          <p:nvPr/>
        </p:nvSpPr>
        <p:spPr bwMode="auto">
          <a:xfrm rot="-5400000">
            <a:off x="-107157" y="3352007"/>
            <a:ext cx="1839913" cy="304800"/>
          </a:xfrm>
          <a:prstGeom prst="rect">
            <a:avLst/>
          </a:prstGeom>
          <a:noFill/>
          <a:ln w="9525">
            <a:noFill/>
            <a:miter lim="800000"/>
            <a:headEnd/>
            <a:tailEnd/>
          </a:ln>
        </p:spPr>
        <p:txBody>
          <a:bodyPr wrap="none">
            <a:spAutoFit/>
          </a:bodyPr>
          <a:lstStyle/>
          <a:p>
            <a:pPr algn="ctr"/>
            <a:r>
              <a:rPr lang="en-US">
                <a:solidFill>
                  <a:srgbClr val="FFFFFF"/>
                </a:solidFill>
                <a:ea typeface="ＭＳ Ｐゴシック"/>
                <a:cs typeface="ＭＳ Ｐゴシック"/>
              </a:rPr>
              <a:t>Attack Size - Gbps</a:t>
            </a:r>
          </a:p>
        </p:txBody>
      </p:sp>
      <p:sp>
        <p:nvSpPr>
          <p:cNvPr id="3" name="Text Box 32"/>
          <p:cNvSpPr txBox="1">
            <a:spLocks noChangeArrowheads="1"/>
          </p:cNvSpPr>
          <p:nvPr/>
        </p:nvSpPr>
        <p:spPr bwMode="auto">
          <a:xfrm>
            <a:off x="3444875" y="3913188"/>
            <a:ext cx="377825" cy="274637"/>
          </a:xfrm>
          <a:prstGeom prst="rect">
            <a:avLst/>
          </a:prstGeom>
          <a:noFill/>
          <a:ln w="9525">
            <a:noFill/>
            <a:miter lim="800000"/>
            <a:headEnd/>
            <a:tailEnd/>
          </a:ln>
        </p:spPr>
        <p:txBody>
          <a:bodyPr wrap="none">
            <a:spAutoFit/>
          </a:bodyPr>
          <a:lstStyle/>
          <a:p>
            <a:pPr algn="ctr"/>
            <a:r>
              <a:rPr lang="en-US" sz="1200">
                <a:solidFill>
                  <a:srgbClr val="FFFFFF"/>
                </a:solidFill>
                <a:ea typeface="ＭＳ Ｐゴシック"/>
                <a:cs typeface="ＭＳ Ｐゴシック"/>
              </a:rPr>
              <a:t>10</a:t>
            </a:r>
          </a:p>
        </p:txBody>
      </p:sp>
      <p:sp>
        <p:nvSpPr>
          <p:cNvPr id="5" name="Text Box 32"/>
          <p:cNvSpPr txBox="1">
            <a:spLocks noChangeArrowheads="1"/>
          </p:cNvSpPr>
          <p:nvPr/>
        </p:nvSpPr>
        <p:spPr bwMode="auto">
          <a:xfrm>
            <a:off x="4224338" y="3468688"/>
            <a:ext cx="377825" cy="274637"/>
          </a:xfrm>
          <a:prstGeom prst="rect">
            <a:avLst/>
          </a:prstGeom>
          <a:noFill/>
          <a:ln w="9525">
            <a:noFill/>
            <a:miter lim="800000"/>
            <a:headEnd/>
            <a:tailEnd/>
          </a:ln>
        </p:spPr>
        <p:txBody>
          <a:bodyPr wrap="none">
            <a:spAutoFit/>
          </a:bodyPr>
          <a:lstStyle/>
          <a:p>
            <a:pPr algn="ctr"/>
            <a:r>
              <a:rPr lang="en-US" sz="1200">
                <a:solidFill>
                  <a:srgbClr val="FFFFFF"/>
                </a:solidFill>
                <a:ea typeface="ＭＳ Ｐゴシック"/>
                <a:cs typeface="ＭＳ Ｐゴシック"/>
              </a:rPr>
              <a:t>17</a:t>
            </a:r>
          </a:p>
        </p:txBody>
      </p:sp>
      <p:sp>
        <p:nvSpPr>
          <p:cNvPr id="16409" name="Text Box 26"/>
          <p:cNvSpPr txBox="1">
            <a:spLocks noChangeArrowheads="1"/>
          </p:cNvSpPr>
          <p:nvPr/>
        </p:nvSpPr>
        <p:spPr bwMode="auto">
          <a:xfrm>
            <a:off x="4084638" y="4851400"/>
            <a:ext cx="635000" cy="304800"/>
          </a:xfrm>
          <a:prstGeom prst="rect">
            <a:avLst/>
          </a:prstGeom>
          <a:noFill/>
          <a:ln w="9525">
            <a:noFill/>
            <a:miter lim="800000"/>
            <a:headEnd/>
            <a:tailEnd/>
          </a:ln>
        </p:spPr>
        <p:txBody>
          <a:bodyPr wrap="none">
            <a:spAutoFit/>
          </a:bodyPr>
          <a:lstStyle/>
          <a:p>
            <a:pPr algn="ctr"/>
            <a:r>
              <a:rPr lang="en-US">
                <a:solidFill>
                  <a:srgbClr val="FFFFFF"/>
                </a:solidFill>
                <a:ea typeface="ＭＳ Ｐゴシック"/>
                <a:cs typeface="ＭＳ Ｐゴシック"/>
              </a:rPr>
              <a:t>2005</a:t>
            </a:r>
          </a:p>
        </p:txBody>
      </p:sp>
      <p:sp>
        <p:nvSpPr>
          <p:cNvPr id="16410" name="Text Box 26"/>
          <p:cNvSpPr txBox="1">
            <a:spLocks noChangeArrowheads="1"/>
          </p:cNvSpPr>
          <p:nvPr/>
        </p:nvSpPr>
        <p:spPr bwMode="auto">
          <a:xfrm>
            <a:off x="4930775" y="4843463"/>
            <a:ext cx="635000" cy="304800"/>
          </a:xfrm>
          <a:prstGeom prst="rect">
            <a:avLst/>
          </a:prstGeom>
          <a:noFill/>
          <a:ln w="9525">
            <a:noFill/>
            <a:miter lim="800000"/>
            <a:headEnd/>
            <a:tailEnd/>
          </a:ln>
        </p:spPr>
        <p:txBody>
          <a:bodyPr wrap="none">
            <a:spAutoFit/>
          </a:bodyPr>
          <a:lstStyle/>
          <a:p>
            <a:pPr algn="ctr"/>
            <a:r>
              <a:rPr lang="en-US">
                <a:solidFill>
                  <a:srgbClr val="FFFFFF"/>
                </a:solidFill>
                <a:ea typeface="ＭＳ Ｐゴシック"/>
                <a:cs typeface="ＭＳ Ｐゴシック"/>
              </a:rPr>
              <a:t>2006</a:t>
            </a:r>
          </a:p>
        </p:txBody>
      </p:sp>
      <p:sp>
        <p:nvSpPr>
          <p:cNvPr id="16411" name="Text Box 26"/>
          <p:cNvSpPr txBox="1">
            <a:spLocks noChangeArrowheads="1"/>
          </p:cNvSpPr>
          <p:nvPr/>
        </p:nvSpPr>
        <p:spPr bwMode="auto">
          <a:xfrm>
            <a:off x="5756275" y="4837113"/>
            <a:ext cx="635000" cy="304800"/>
          </a:xfrm>
          <a:prstGeom prst="rect">
            <a:avLst/>
          </a:prstGeom>
          <a:noFill/>
          <a:ln w="9525">
            <a:noFill/>
            <a:miter lim="800000"/>
            <a:headEnd/>
            <a:tailEnd/>
          </a:ln>
        </p:spPr>
        <p:txBody>
          <a:bodyPr wrap="none">
            <a:spAutoFit/>
          </a:bodyPr>
          <a:lstStyle/>
          <a:p>
            <a:pPr algn="ctr"/>
            <a:r>
              <a:rPr lang="en-US">
                <a:solidFill>
                  <a:srgbClr val="FFFFFF"/>
                </a:solidFill>
                <a:ea typeface="ＭＳ Ｐゴシック"/>
                <a:cs typeface="ＭＳ Ｐゴシック"/>
              </a:rPr>
              <a:t>2007</a:t>
            </a:r>
          </a:p>
        </p:txBody>
      </p:sp>
      <p:sp>
        <p:nvSpPr>
          <p:cNvPr id="16412" name="Text Box 26"/>
          <p:cNvSpPr txBox="1">
            <a:spLocks noChangeArrowheads="1"/>
          </p:cNvSpPr>
          <p:nvPr/>
        </p:nvSpPr>
        <p:spPr bwMode="auto">
          <a:xfrm>
            <a:off x="6594475" y="4827588"/>
            <a:ext cx="635000" cy="304800"/>
          </a:xfrm>
          <a:prstGeom prst="rect">
            <a:avLst/>
          </a:prstGeom>
          <a:noFill/>
          <a:ln w="9525">
            <a:noFill/>
            <a:miter lim="800000"/>
            <a:headEnd/>
            <a:tailEnd/>
          </a:ln>
        </p:spPr>
        <p:txBody>
          <a:bodyPr wrap="none">
            <a:spAutoFit/>
          </a:bodyPr>
          <a:lstStyle/>
          <a:p>
            <a:pPr algn="ctr"/>
            <a:r>
              <a:rPr lang="en-US">
                <a:solidFill>
                  <a:srgbClr val="FFFFFF"/>
                </a:solidFill>
                <a:ea typeface="ＭＳ Ｐゴシック"/>
                <a:cs typeface="ＭＳ Ｐゴシック"/>
              </a:rPr>
              <a:t>2008</a:t>
            </a:r>
          </a:p>
        </p:txBody>
      </p:sp>
      <p:sp>
        <p:nvSpPr>
          <p:cNvPr id="7" name="Text Box 32"/>
          <p:cNvSpPr txBox="1">
            <a:spLocks noChangeArrowheads="1"/>
          </p:cNvSpPr>
          <p:nvPr/>
        </p:nvSpPr>
        <p:spPr bwMode="auto">
          <a:xfrm>
            <a:off x="5075238" y="3067050"/>
            <a:ext cx="377825" cy="274638"/>
          </a:xfrm>
          <a:prstGeom prst="rect">
            <a:avLst/>
          </a:prstGeom>
          <a:noFill/>
          <a:ln w="9525">
            <a:noFill/>
            <a:miter lim="800000"/>
            <a:headEnd/>
            <a:tailEnd/>
          </a:ln>
        </p:spPr>
        <p:txBody>
          <a:bodyPr wrap="none">
            <a:spAutoFit/>
          </a:bodyPr>
          <a:lstStyle/>
          <a:p>
            <a:pPr algn="ctr"/>
            <a:r>
              <a:rPr lang="en-US" sz="1200">
                <a:solidFill>
                  <a:srgbClr val="FFFFFF"/>
                </a:solidFill>
                <a:ea typeface="ＭＳ Ｐゴシック"/>
                <a:cs typeface="ＭＳ Ｐゴシック"/>
              </a:rPr>
              <a:t>24</a:t>
            </a:r>
          </a:p>
        </p:txBody>
      </p:sp>
      <p:sp>
        <p:nvSpPr>
          <p:cNvPr id="9" name="Text Box 32"/>
          <p:cNvSpPr txBox="1">
            <a:spLocks noChangeArrowheads="1"/>
          </p:cNvSpPr>
          <p:nvPr/>
        </p:nvSpPr>
        <p:spPr bwMode="auto">
          <a:xfrm>
            <a:off x="5892800" y="2141538"/>
            <a:ext cx="377825" cy="274637"/>
          </a:xfrm>
          <a:prstGeom prst="rect">
            <a:avLst/>
          </a:prstGeom>
          <a:noFill/>
          <a:ln w="9525">
            <a:noFill/>
            <a:miter lim="800000"/>
            <a:headEnd/>
            <a:tailEnd/>
          </a:ln>
        </p:spPr>
        <p:txBody>
          <a:bodyPr wrap="none">
            <a:spAutoFit/>
          </a:bodyPr>
          <a:lstStyle/>
          <a:p>
            <a:pPr algn="ctr"/>
            <a:r>
              <a:rPr lang="en-US" sz="1200">
                <a:solidFill>
                  <a:srgbClr val="FFFFFF"/>
                </a:solidFill>
                <a:ea typeface="ＭＳ Ｐゴシック"/>
                <a:cs typeface="ＭＳ Ｐゴシック"/>
              </a:rPr>
              <a:t>40</a:t>
            </a:r>
          </a:p>
        </p:txBody>
      </p:sp>
      <p:sp>
        <p:nvSpPr>
          <p:cNvPr id="16415" name="Text Box 24"/>
          <p:cNvSpPr txBox="1">
            <a:spLocks noChangeArrowheads="1"/>
          </p:cNvSpPr>
          <p:nvPr/>
        </p:nvSpPr>
        <p:spPr bwMode="auto">
          <a:xfrm>
            <a:off x="3467100" y="5143500"/>
            <a:ext cx="2197100" cy="304800"/>
          </a:xfrm>
          <a:prstGeom prst="rect">
            <a:avLst/>
          </a:prstGeom>
          <a:noFill/>
          <a:ln w="9525">
            <a:noFill/>
            <a:miter lim="800000"/>
            <a:headEnd/>
            <a:tailEnd/>
          </a:ln>
        </p:spPr>
        <p:txBody>
          <a:bodyPr>
            <a:spAutoFit/>
          </a:bodyPr>
          <a:lstStyle/>
          <a:p>
            <a:pPr algn="ctr"/>
            <a:r>
              <a:rPr lang="en-US" i="1">
                <a:solidFill>
                  <a:srgbClr val="00B0F0"/>
                </a:solidFill>
                <a:ea typeface="ＭＳ Ｐゴシック"/>
                <a:cs typeface="ＭＳ Ｐゴシック"/>
              </a:rPr>
              <a:t>(Arbor Networks)</a:t>
            </a:r>
          </a:p>
        </p:txBody>
      </p:sp>
      <p:grpSp>
        <p:nvGrpSpPr>
          <p:cNvPr id="10" name="Group 57"/>
          <p:cNvGrpSpPr>
            <a:grpSpLocks/>
          </p:cNvGrpSpPr>
          <p:nvPr/>
        </p:nvGrpSpPr>
        <p:grpSpPr bwMode="auto">
          <a:xfrm>
            <a:off x="1817688" y="1963738"/>
            <a:ext cx="5351462" cy="2847975"/>
            <a:chOff x="1817370" y="1963419"/>
            <a:chExt cx="5351295" cy="2848294"/>
          </a:xfrm>
        </p:grpSpPr>
        <p:sp>
          <p:nvSpPr>
            <p:cNvPr id="16423" name="Rectangle 14"/>
            <p:cNvSpPr>
              <a:spLocks noChangeArrowheads="1"/>
            </p:cNvSpPr>
            <p:nvPr/>
          </p:nvSpPr>
          <p:spPr bwMode="auto">
            <a:xfrm rot="-5400000">
              <a:off x="2042001" y="4521994"/>
              <a:ext cx="58738" cy="508000"/>
            </a:xfrm>
            <a:prstGeom prst="rect">
              <a:avLst/>
            </a:prstGeom>
            <a:gradFill rotWithShape="1">
              <a:gsLst>
                <a:gs pos="0">
                  <a:srgbClr val="143E57"/>
                </a:gs>
                <a:gs pos="100000">
                  <a:schemeClr val="hlink"/>
                </a:gs>
              </a:gsLst>
              <a:lin ang="0" scaled="1"/>
            </a:gradFill>
            <a:ln w="9525">
              <a:noFill/>
              <a:miter lim="800000"/>
              <a:headEnd/>
              <a:tailEnd/>
            </a:ln>
          </p:spPr>
          <p:txBody>
            <a:bodyPr rot="10800000" wrap="none" anchor="ctr"/>
            <a:lstStyle/>
            <a:p>
              <a:pPr algn="ctr"/>
              <a:endParaRPr lang="en-US" sz="2600" baseline="-25000">
                <a:solidFill>
                  <a:srgbClr val="FFFFFF"/>
                </a:solidFill>
                <a:ea typeface="ＭＳ Ｐゴシック"/>
                <a:cs typeface="ＭＳ Ｐゴシック"/>
              </a:endParaRPr>
            </a:p>
          </p:txBody>
        </p:sp>
        <p:sp>
          <p:nvSpPr>
            <p:cNvPr id="16424" name="Rectangle 15"/>
            <p:cNvSpPr>
              <a:spLocks noChangeArrowheads="1"/>
            </p:cNvSpPr>
            <p:nvPr/>
          </p:nvSpPr>
          <p:spPr bwMode="auto">
            <a:xfrm rot="-5400000">
              <a:off x="2785261" y="4476115"/>
              <a:ext cx="158750" cy="498475"/>
            </a:xfrm>
            <a:prstGeom prst="rect">
              <a:avLst/>
            </a:prstGeom>
            <a:gradFill rotWithShape="1">
              <a:gsLst>
                <a:gs pos="0">
                  <a:srgbClr val="143E57"/>
                </a:gs>
                <a:gs pos="100000">
                  <a:schemeClr val="hlink"/>
                </a:gs>
              </a:gsLst>
              <a:lin ang="0" scaled="1"/>
            </a:gradFill>
            <a:ln w="9525">
              <a:noFill/>
              <a:miter lim="800000"/>
              <a:headEnd/>
              <a:tailEnd/>
            </a:ln>
          </p:spPr>
          <p:txBody>
            <a:bodyPr rot="10800000" wrap="none" anchor="ctr"/>
            <a:lstStyle/>
            <a:p>
              <a:pPr algn="ctr"/>
              <a:endParaRPr lang="en-US" sz="2600" baseline="-25000">
                <a:solidFill>
                  <a:srgbClr val="FFFFFF"/>
                </a:solidFill>
                <a:ea typeface="ＭＳ Ｐゴシック"/>
                <a:cs typeface="ＭＳ Ｐゴシック"/>
              </a:endParaRPr>
            </a:p>
          </p:txBody>
        </p:sp>
        <p:sp>
          <p:nvSpPr>
            <p:cNvPr id="16425" name="Rectangle 15"/>
            <p:cNvSpPr>
              <a:spLocks noChangeArrowheads="1"/>
            </p:cNvSpPr>
            <p:nvPr/>
          </p:nvSpPr>
          <p:spPr bwMode="auto">
            <a:xfrm rot="-5400000">
              <a:off x="3345489" y="4270534"/>
              <a:ext cx="569913" cy="498475"/>
            </a:xfrm>
            <a:prstGeom prst="rect">
              <a:avLst/>
            </a:prstGeom>
            <a:gradFill rotWithShape="1">
              <a:gsLst>
                <a:gs pos="0">
                  <a:srgbClr val="143E57"/>
                </a:gs>
                <a:gs pos="100000">
                  <a:schemeClr val="hlink"/>
                </a:gs>
              </a:gsLst>
              <a:lin ang="0" scaled="1"/>
            </a:gradFill>
            <a:ln w="9525">
              <a:noFill/>
              <a:miter lim="800000"/>
              <a:headEnd/>
              <a:tailEnd/>
            </a:ln>
          </p:spPr>
          <p:txBody>
            <a:bodyPr rot="10800000" wrap="none" anchor="ctr"/>
            <a:lstStyle/>
            <a:p>
              <a:pPr algn="ctr"/>
              <a:endParaRPr lang="en-US" sz="2600" baseline="-25000">
                <a:solidFill>
                  <a:srgbClr val="FFFFFF"/>
                </a:solidFill>
                <a:ea typeface="ＭＳ Ｐゴシック"/>
                <a:cs typeface="ＭＳ Ｐゴシック"/>
              </a:endParaRPr>
            </a:p>
          </p:txBody>
        </p:sp>
        <p:sp>
          <p:nvSpPr>
            <p:cNvPr id="16426" name="Rectangle 15"/>
            <p:cNvSpPr>
              <a:spLocks noChangeArrowheads="1"/>
            </p:cNvSpPr>
            <p:nvPr/>
          </p:nvSpPr>
          <p:spPr bwMode="auto">
            <a:xfrm rot="-5400000">
              <a:off x="3919530" y="4053681"/>
              <a:ext cx="1001712" cy="498475"/>
            </a:xfrm>
            <a:prstGeom prst="rect">
              <a:avLst/>
            </a:prstGeom>
            <a:gradFill rotWithShape="1">
              <a:gsLst>
                <a:gs pos="0">
                  <a:srgbClr val="143E57"/>
                </a:gs>
                <a:gs pos="100000">
                  <a:schemeClr val="hlink"/>
                </a:gs>
              </a:gsLst>
              <a:lin ang="0" scaled="1"/>
            </a:gradFill>
            <a:ln w="9525">
              <a:noFill/>
              <a:miter lim="800000"/>
              <a:headEnd/>
              <a:tailEnd/>
            </a:ln>
          </p:spPr>
          <p:txBody>
            <a:bodyPr rot="10800000" wrap="none" anchor="ctr"/>
            <a:lstStyle/>
            <a:p>
              <a:pPr algn="ctr"/>
              <a:endParaRPr lang="en-US" sz="2600" baseline="-25000">
                <a:solidFill>
                  <a:srgbClr val="FFFFFF"/>
                </a:solidFill>
                <a:ea typeface="ＭＳ Ｐゴシック"/>
                <a:cs typeface="ＭＳ Ｐゴシック"/>
              </a:endParaRPr>
            </a:p>
          </p:txBody>
        </p:sp>
        <p:sp>
          <p:nvSpPr>
            <p:cNvPr id="16427" name="Rectangle 15"/>
            <p:cNvSpPr>
              <a:spLocks noChangeArrowheads="1"/>
            </p:cNvSpPr>
            <p:nvPr/>
          </p:nvSpPr>
          <p:spPr bwMode="auto">
            <a:xfrm rot="-5400000">
              <a:off x="4569610" y="3872865"/>
              <a:ext cx="1362075" cy="498475"/>
            </a:xfrm>
            <a:prstGeom prst="rect">
              <a:avLst/>
            </a:prstGeom>
            <a:gradFill rotWithShape="1">
              <a:gsLst>
                <a:gs pos="0">
                  <a:srgbClr val="143E57"/>
                </a:gs>
                <a:gs pos="100000">
                  <a:schemeClr val="hlink"/>
                </a:gs>
              </a:gsLst>
              <a:lin ang="0" scaled="1"/>
            </a:gradFill>
            <a:ln w="9525">
              <a:noFill/>
              <a:miter lim="800000"/>
              <a:headEnd/>
              <a:tailEnd/>
            </a:ln>
          </p:spPr>
          <p:txBody>
            <a:bodyPr rot="10800000" wrap="none" anchor="ctr"/>
            <a:lstStyle/>
            <a:p>
              <a:pPr algn="ctr"/>
              <a:endParaRPr lang="en-US" sz="2600" baseline="-25000">
                <a:solidFill>
                  <a:srgbClr val="FFFFFF"/>
                </a:solidFill>
                <a:ea typeface="ＭＳ Ｐゴシック"/>
                <a:cs typeface="ＭＳ Ｐゴシック"/>
              </a:endParaRPr>
            </a:p>
          </p:txBody>
        </p:sp>
        <p:sp>
          <p:nvSpPr>
            <p:cNvPr id="16428" name="Rectangle 15"/>
            <p:cNvSpPr>
              <a:spLocks noChangeArrowheads="1"/>
            </p:cNvSpPr>
            <p:nvPr/>
          </p:nvSpPr>
          <p:spPr bwMode="auto">
            <a:xfrm rot="-5400000">
              <a:off x="4894571" y="3388519"/>
              <a:ext cx="2347913" cy="498475"/>
            </a:xfrm>
            <a:prstGeom prst="rect">
              <a:avLst/>
            </a:prstGeom>
            <a:gradFill rotWithShape="1">
              <a:gsLst>
                <a:gs pos="0">
                  <a:srgbClr val="143E57"/>
                </a:gs>
                <a:gs pos="100000">
                  <a:schemeClr val="hlink"/>
                </a:gs>
              </a:gsLst>
              <a:lin ang="0" scaled="1"/>
            </a:gradFill>
            <a:ln w="9525">
              <a:noFill/>
              <a:miter lim="800000"/>
              <a:headEnd/>
              <a:tailEnd/>
            </a:ln>
          </p:spPr>
          <p:txBody>
            <a:bodyPr rot="10800000" wrap="none" anchor="ctr"/>
            <a:lstStyle/>
            <a:p>
              <a:pPr algn="ctr"/>
              <a:endParaRPr lang="en-US" sz="2600" baseline="-25000">
                <a:solidFill>
                  <a:srgbClr val="FFFFFF"/>
                </a:solidFill>
                <a:ea typeface="ＭＳ Ｐゴシック"/>
                <a:cs typeface="ＭＳ Ｐゴシック"/>
              </a:endParaRPr>
            </a:p>
          </p:txBody>
        </p:sp>
        <p:sp>
          <p:nvSpPr>
            <p:cNvPr id="16429" name="Rectangle 15"/>
            <p:cNvSpPr>
              <a:spLocks noChangeArrowheads="1"/>
            </p:cNvSpPr>
            <p:nvPr/>
          </p:nvSpPr>
          <p:spPr bwMode="auto">
            <a:xfrm rot="-5400000">
              <a:off x="5500361" y="3133248"/>
              <a:ext cx="2838133" cy="498475"/>
            </a:xfrm>
            <a:prstGeom prst="rect">
              <a:avLst/>
            </a:prstGeom>
            <a:gradFill rotWithShape="1">
              <a:gsLst>
                <a:gs pos="0">
                  <a:srgbClr val="143E57"/>
                </a:gs>
                <a:gs pos="100000">
                  <a:schemeClr val="hlink"/>
                </a:gs>
              </a:gsLst>
              <a:lin ang="0" scaled="1"/>
            </a:gradFill>
            <a:ln w="9525">
              <a:noFill/>
              <a:miter lim="800000"/>
              <a:headEnd/>
              <a:tailEnd/>
            </a:ln>
          </p:spPr>
          <p:txBody>
            <a:bodyPr rot="10800000" wrap="none" anchor="ctr"/>
            <a:lstStyle/>
            <a:p>
              <a:pPr algn="ctr"/>
              <a:endParaRPr lang="en-US" sz="2600" baseline="-25000">
                <a:solidFill>
                  <a:srgbClr val="FFFFFF"/>
                </a:solidFill>
                <a:ea typeface="ＭＳ Ｐゴシック"/>
                <a:cs typeface="ＭＳ Ｐゴシック"/>
              </a:endParaRPr>
            </a:p>
          </p:txBody>
        </p:sp>
      </p:grpSp>
      <p:sp>
        <p:nvSpPr>
          <p:cNvPr id="41" name="Text Box 32"/>
          <p:cNvSpPr txBox="1">
            <a:spLocks noChangeArrowheads="1"/>
          </p:cNvSpPr>
          <p:nvPr/>
        </p:nvSpPr>
        <p:spPr bwMode="auto">
          <a:xfrm>
            <a:off x="6734175" y="1617663"/>
            <a:ext cx="377825" cy="277812"/>
          </a:xfrm>
          <a:prstGeom prst="rect">
            <a:avLst/>
          </a:prstGeom>
          <a:noFill/>
          <a:ln w="9525">
            <a:noFill/>
            <a:miter lim="800000"/>
            <a:headEnd/>
            <a:tailEnd/>
          </a:ln>
        </p:spPr>
        <p:txBody>
          <a:bodyPr>
            <a:spAutoFit/>
          </a:bodyPr>
          <a:lstStyle/>
          <a:p>
            <a:pPr algn="ctr"/>
            <a:r>
              <a:rPr lang="en-US" sz="1200">
                <a:solidFill>
                  <a:srgbClr val="FFFFFF"/>
                </a:solidFill>
                <a:ea typeface="ＭＳ Ｐゴシック"/>
                <a:cs typeface="ＭＳ Ｐゴシック"/>
              </a:rPr>
              <a:t>49</a:t>
            </a:r>
          </a:p>
        </p:txBody>
      </p:sp>
      <p:sp>
        <p:nvSpPr>
          <p:cNvPr id="54" name="Rectangle 15"/>
          <p:cNvSpPr>
            <a:spLocks noChangeArrowheads="1"/>
          </p:cNvSpPr>
          <p:nvPr/>
        </p:nvSpPr>
        <p:spPr bwMode="auto">
          <a:xfrm rot="-5400000">
            <a:off x="6590506" y="3388519"/>
            <a:ext cx="2347913" cy="498475"/>
          </a:xfrm>
          <a:prstGeom prst="rect">
            <a:avLst/>
          </a:prstGeom>
          <a:gradFill rotWithShape="1">
            <a:gsLst>
              <a:gs pos="0">
                <a:schemeClr val="accent2">
                  <a:gamma/>
                  <a:shade val="46275"/>
                  <a:invGamma/>
                </a:schemeClr>
              </a:gs>
              <a:gs pos="100000">
                <a:schemeClr val="accent2"/>
              </a:gs>
            </a:gsLst>
            <a:lin ang="0" scaled="1"/>
          </a:gradFill>
          <a:ln w="9525">
            <a:noFill/>
            <a:miter lim="800000"/>
            <a:headEnd/>
            <a:tailEnd/>
          </a:ln>
        </p:spPr>
        <p:txBody>
          <a:bodyPr rot="10800000" wrap="none" anchor="ctr"/>
          <a:lstStyle/>
          <a:p>
            <a:pPr algn="ctr">
              <a:defRPr/>
            </a:pPr>
            <a:endParaRPr lang="en-US" sz="2600" baseline="-25000">
              <a:solidFill>
                <a:srgbClr val="FFFFFF"/>
              </a:solidFill>
              <a:latin typeface="Verdana" pitchFamily="-65" charset="0"/>
              <a:ea typeface="ＭＳ Ｐゴシック"/>
            </a:endParaRPr>
          </a:p>
        </p:txBody>
      </p:sp>
      <p:sp>
        <p:nvSpPr>
          <p:cNvPr id="55" name="Text Box 32"/>
          <p:cNvSpPr txBox="1">
            <a:spLocks noChangeArrowheads="1"/>
          </p:cNvSpPr>
          <p:nvPr/>
        </p:nvSpPr>
        <p:spPr bwMode="auto">
          <a:xfrm>
            <a:off x="7439025" y="2190750"/>
            <a:ext cx="600075" cy="274638"/>
          </a:xfrm>
          <a:prstGeom prst="rect">
            <a:avLst/>
          </a:prstGeom>
          <a:noFill/>
          <a:ln w="9525">
            <a:noFill/>
            <a:miter lim="800000"/>
            <a:headEnd/>
            <a:tailEnd/>
          </a:ln>
        </p:spPr>
        <p:txBody>
          <a:bodyPr wrap="none">
            <a:spAutoFit/>
          </a:bodyPr>
          <a:lstStyle/>
          <a:p>
            <a:pPr algn="ctr"/>
            <a:r>
              <a:rPr lang="en-US" sz="1200">
                <a:solidFill>
                  <a:srgbClr val="FFFFFF"/>
                </a:solidFill>
                <a:ea typeface="ＭＳ Ｐゴシック"/>
                <a:cs typeface="ＭＳ Ｐゴシック"/>
              </a:rPr>
              <a:t>&gt;200</a:t>
            </a:r>
          </a:p>
        </p:txBody>
      </p:sp>
      <p:sp>
        <p:nvSpPr>
          <p:cNvPr id="56" name="Text Box 24"/>
          <p:cNvSpPr txBox="1">
            <a:spLocks noChangeArrowheads="1"/>
          </p:cNvSpPr>
          <p:nvPr/>
        </p:nvSpPr>
        <p:spPr bwMode="auto">
          <a:xfrm>
            <a:off x="6451600" y="5132388"/>
            <a:ext cx="2628900" cy="304800"/>
          </a:xfrm>
          <a:prstGeom prst="rect">
            <a:avLst/>
          </a:prstGeom>
          <a:noFill/>
          <a:ln w="9525">
            <a:noFill/>
            <a:miter lim="800000"/>
            <a:headEnd/>
            <a:tailEnd/>
          </a:ln>
        </p:spPr>
        <p:txBody>
          <a:bodyPr>
            <a:spAutoFit/>
          </a:bodyPr>
          <a:lstStyle/>
          <a:p>
            <a:pPr algn="ctr"/>
            <a:r>
              <a:rPr lang="en-US" i="1">
                <a:solidFill>
                  <a:schemeClr val="accent2"/>
                </a:solidFill>
                <a:ea typeface="ＭＳ Ｐゴシック"/>
                <a:cs typeface="ＭＳ Ｐゴシック"/>
              </a:rPr>
              <a:t>(Akamai Technologies)</a:t>
            </a:r>
          </a:p>
        </p:txBody>
      </p:sp>
      <p:sp>
        <p:nvSpPr>
          <p:cNvPr id="57" name="Text Box 26"/>
          <p:cNvSpPr txBox="1">
            <a:spLocks noChangeArrowheads="1"/>
          </p:cNvSpPr>
          <p:nvPr/>
        </p:nvSpPr>
        <p:spPr bwMode="auto">
          <a:xfrm>
            <a:off x="7456488" y="4827588"/>
            <a:ext cx="639762" cy="307975"/>
          </a:xfrm>
          <a:prstGeom prst="rect">
            <a:avLst/>
          </a:prstGeom>
          <a:noFill/>
          <a:ln w="9525">
            <a:noFill/>
            <a:miter lim="800000"/>
            <a:headEnd/>
            <a:tailEnd/>
          </a:ln>
        </p:spPr>
        <p:txBody>
          <a:bodyPr wrap="none">
            <a:spAutoFit/>
          </a:bodyPr>
          <a:lstStyle/>
          <a:p>
            <a:pPr algn="ctr"/>
            <a:r>
              <a:rPr lang="en-US">
                <a:solidFill>
                  <a:srgbClr val="FFFFFF"/>
                </a:solidFill>
                <a:ea typeface="ＭＳ Ｐゴシック"/>
                <a:cs typeface="ＭＳ Ｐゴシック"/>
              </a:rPr>
              <a:t>2009</a:t>
            </a:r>
          </a:p>
        </p:txBody>
      </p:sp>
      <p:sp>
        <p:nvSpPr>
          <p:cNvPr id="59" name="Text Box 43"/>
          <p:cNvSpPr txBox="1">
            <a:spLocks noChangeArrowheads="1"/>
          </p:cNvSpPr>
          <p:nvPr/>
        </p:nvSpPr>
        <p:spPr bwMode="auto">
          <a:xfrm>
            <a:off x="1081088" y="1736725"/>
            <a:ext cx="542925" cy="3268663"/>
          </a:xfrm>
          <a:prstGeom prst="rect">
            <a:avLst/>
          </a:prstGeom>
          <a:noFill/>
          <a:ln w="9525">
            <a:noFill/>
            <a:miter lim="800000"/>
            <a:headEnd/>
            <a:tailEnd/>
          </a:ln>
        </p:spPr>
        <p:txBody>
          <a:bodyPr>
            <a:spAutoFit/>
          </a:bodyPr>
          <a:lstStyle/>
          <a:p>
            <a:pPr algn="r">
              <a:lnSpc>
                <a:spcPct val="140000"/>
              </a:lnSpc>
            </a:pPr>
            <a:r>
              <a:rPr lang="en-US" sz="1200">
                <a:solidFill>
                  <a:srgbClr val="FFFFFF"/>
                </a:solidFill>
                <a:ea typeface="ＭＳ Ｐゴシック"/>
                <a:cs typeface="ＭＳ Ｐゴシック"/>
              </a:rPr>
              <a:t>250 225</a:t>
            </a:r>
          </a:p>
          <a:p>
            <a:pPr algn="r">
              <a:lnSpc>
                <a:spcPct val="140000"/>
              </a:lnSpc>
            </a:pPr>
            <a:r>
              <a:rPr lang="en-US" sz="1200">
                <a:solidFill>
                  <a:srgbClr val="FFFFFF"/>
                </a:solidFill>
                <a:ea typeface="ＭＳ Ｐゴシック"/>
                <a:cs typeface="ＭＳ Ｐゴシック"/>
              </a:rPr>
              <a:t>200</a:t>
            </a:r>
          </a:p>
          <a:p>
            <a:pPr algn="r">
              <a:lnSpc>
                <a:spcPct val="140000"/>
              </a:lnSpc>
            </a:pPr>
            <a:r>
              <a:rPr lang="en-US" sz="1200">
                <a:solidFill>
                  <a:srgbClr val="FFFFFF"/>
                </a:solidFill>
                <a:ea typeface="ＭＳ Ｐゴシック"/>
                <a:cs typeface="ＭＳ Ｐゴシック"/>
              </a:rPr>
              <a:t>175</a:t>
            </a:r>
          </a:p>
          <a:p>
            <a:pPr algn="r">
              <a:lnSpc>
                <a:spcPct val="140000"/>
              </a:lnSpc>
            </a:pPr>
            <a:r>
              <a:rPr lang="en-US" sz="1200">
                <a:solidFill>
                  <a:srgbClr val="FFFFFF"/>
                </a:solidFill>
                <a:ea typeface="ＭＳ Ｐゴシック"/>
                <a:cs typeface="ＭＳ Ｐゴシック"/>
              </a:rPr>
              <a:t>150</a:t>
            </a:r>
          </a:p>
          <a:p>
            <a:pPr algn="r">
              <a:lnSpc>
                <a:spcPct val="140000"/>
              </a:lnSpc>
            </a:pPr>
            <a:r>
              <a:rPr lang="en-US" sz="1200">
                <a:solidFill>
                  <a:srgbClr val="FFFFFF"/>
                </a:solidFill>
                <a:ea typeface="ＭＳ Ｐゴシック"/>
                <a:cs typeface="ＭＳ Ｐゴシック"/>
              </a:rPr>
              <a:t>125</a:t>
            </a:r>
          </a:p>
          <a:p>
            <a:pPr algn="r">
              <a:lnSpc>
                <a:spcPct val="140000"/>
              </a:lnSpc>
            </a:pPr>
            <a:r>
              <a:rPr lang="en-US" sz="1200">
                <a:solidFill>
                  <a:srgbClr val="FFFFFF"/>
                </a:solidFill>
                <a:ea typeface="ＭＳ Ｐゴシック"/>
                <a:cs typeface="ＭＳ Ｐゴシック"/>
              </a:rPr>
              <a:t>100</a:t>
            </a:r>
          </a:p>
          <a:p>
            <a:pPr algn="r">
              <a:lnSpc>
                <a:spcPct val="140000"/>
              </a:lnSpc>
            </a:pPr>
            <a:r>
              <a:rPr lang="en-US" sz="1200">
                <a:solidFill>
                  <a:srgbClr val="FFFFFF"/>
                </a:solidFill>
                <a:ea typeface="ＭＳ Ｐゴシック"/>
                <a:cs typeface="ＭＳ Ｐゴシック"/>
              </a:rPr>
              <a:t>75</a:t>
            </a:r>
          </a:p>
          <a:p>
            <a:pPr algn="r">
              <a:lnSpc>
                <a:spcPct val="140000"/>
              </a:lnSpc>
            </a:pPr>
            <a:r>
              <a:rPr lang="en-US" sz="1200">
                <a:solidFill>
                  <a:srgbClr val="FFFFFF"/>
                </a:solidFill>
                <a:ea typeface="ＭＳ Ｐゴシック"/>
                <a:cs typeface="ＭＳ Ｐゴシック"/>
              </a:rPr>
              <a:t>50</a:t>
            </a:r>
          </a:p>
          <a:p>
            <a:pPr algn="r">
              <a:lnSpc>
                <a:spcPct val="140000"/>
              </a:lnSpc>
            </a:pPr>
            <a:r>
              <a:rPr lang="en-US" sz="1200">
                <a:solidFill>
                  <a:srgbClr val="FFFFFF"/>
                </a:solidFill>
                <a:ea typeface="ＭＳ Ｐゴシック"/>
                <a:cs typeface="ＭＳ Ｐゴシック"/>
              </a:rPr>
              <a:t>25</a:t>
            </a:r>
          </a:p>
          <a:p>
            <a:pPr algn="r">
              <a:lnSpc>
                <a:spcPct val="140000"/>
              </a:lnSpc>
            </a:pPr>
            <a:r>
              <a:rPr lang="en-US" sz="1200">
                <a:solidFill>
                  <a:srgbClr val="FFFFFF"/>
                </a:solidFill>
                <a:ea typeface="ＭＳ Ｐゴシック"/>
                <a:cs typeface="ＭＳ Ｐゴシック"/>
              </a:rPr>
              <a:t>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108"/>
                                        </p:tgtEl>
                                        <p:attrNameLst>
                                          <p:attrName>style.visibility</p:attrName>
                                        </p:attrNameLst>
                                      </p:cBhvr>
                                      <p:to>
                                        <p:strVal val="visible"/>
                                      </p:to>
                                    </p:set>
                                    <p:animEffect transition="in" filter="fade">
                                      <p:cBhvr>
                                        <p:cTn id="10" dur="500"/>
                                        <p:tgtEl>
                                          <p:spTgt spid="461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112"/>
                                        </p:tgtEl>
                                        <p:attrNameLst>
                                          <p:attrName>style.visibility</p:attrName>
                                        </p:attrNameLst>
                                      </p:cBhvr>
                                      <p:to>
                                        <p:strVal val="visible"/>
                                      </p:to>
                                    </p:set>
                                    <p:animEffect transition="in" filter="fade">
                                      <p:cBhvr>
                                        <p:cTn id="13" dur="500"/>
                                        <p:tgtEl>
                                          <p:spTgt spid="461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down)">
                                      <p:cBhvr>
                                        <p:cTn id="33" dur="500"/>
                                        <p:tgtEl>
                                          <p:spTgt spid="54"/>
                                        </p:tgtEl>
                                      </p:cBhvr>
                                    </p:animEffect>
                                  </p:childTnLst>
                                </p:cTn>
                              </p:par>
                              <p:par>
                                <p:cTn id="34" presetID="10"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42" presetClass="path" presetSubtype="0" accel="50000" decel="50000" fill="hold" nodeType="withEffect">
                                  <p:stCondLst>
                                    <p:cond delay="0"/>
                                  </p:stCondLst>
                                  <p:childTnLst>
                                    <p:animMotion origin="layout" path="M 5.55556E-7 0.02153 L 5.55556E-7 0.16875 " pathEditMode="relative" rAng="0" ptsTypes="AA">
                                      <p:cBhvr>
                                        <p:cTn id="41" dur="1000" fill="hold"/>
                                        <p:tgtEl>
                                          <p:spTgt spid="10"/>
                                        </p:tgtEl>
                                        <p:attrNameLst>
                                          <p:attrName>ppt_x</p:attrName>
                                          <p:attrName>ppt_y</p:attrName>
                                        </p:attrNameLst>
                                      </p:cBhvr>
                                      <p:rCtr x="0" y="74"/>
                                    </p:animMotion>
                                  </p:childTnLst>
                                </p:cTn>
                              </p:par>
                              <p:par>
                                <p:cTn id="42" presetID="6" presetClass="emph" presetSubtype="0" fill="hold" nodeType="withEffect">
                                  <p:stCondLst>
                                    <p:cond delay="0"/>
                                  </p:stCondLst>
                                  <p:childTnLst>
                                    <p:animScale>
                                      <p:cBhvr>
                                        <p:cTn id="43" dur="1000" fill="hold"/>
                                        <p:tgtEl>
                                          <p:spTgt spid="10"/>
                                        </p:tgtEl>
                                      </p:cBhvr>
                                      <p:by x="100000" y="20000"/>
                                    </p:animScale>
                                  </p:childTnLst>
                                </p:cTn>
                              </p:par>
                              <p:par>
                                <p:cTn id="44" presetID="42" presetClass="path" presetSubtype="0" accel="50000" decel="50000" fill="hold" grpId="1" nodeType="withEffect">
                                  <p:stCondLst>
                                    <p:cond delay="0"/>
                                  </p:stCondLst>
                                  <p:childTnLst>
                                    <p:animMotion origin="layout" path="M 1.94444E-6 7.31312E-7 L 1.94444E-6 0.32747 " pathEditMode="relative" rAng="0" ptsTypes="AA">
                                      <p:cBhvr>
                                        <p:cTn id="45" dur="1000" fill="hold"/>
                                        <p:tgtEl>
                                          <p:spTgt spid="41"/>
                                        </p:tgtEl>
                                        <p:attrNameLst>
                                          <p:attrName>ppt_x</p:attrName>
                                          <p:attrName>ppt_y</p:attrName>
                                        </p:attrNameLst>
                                      </p:cBhvr>
                                      <p:rCtr x="0" y="164"/>
                                    </p:animMotion>
                                  </p:childTnLst>
                                </p:cTn>
                              </p:par>
                              <p:par>
                                <p:cTn id="46" presetID="42" presetClass="path" presetSubtype="0" accel="50000" decel="50000" fill="hold" grpId="1" nodeType="withEffect">
                                  <p:stCondLst>
                                    <p:cond delay="0"/>
                                  </p:stCondLst>
                                  <p:childTnLst>
                                    <p:animMotion origin="layout" path="M -4.16667E-6 4.07407E-6 L -4.16667E-6 0.27083 " pathEditMode="relative" rAng="0" ptsTypes="AA">
                                      <p:cBhvr>
                                        <p:cTn id="47" dur="1000" fill="hold"/>
                                        <p:tgtEl>
                                          <p:spTgt spid="9"/>
                                        </p:tgtEl>
                                        <p:attrNameLst>
                                          <p:attrName>ppt_x</p:attrName>
                                          <p:attrName>ppt_y</p:attrName>
                                        </p:attrNameLst>
                                      </p:cBhvr>
                                      <p:rCtr x="0" y="135"/>
                                    </p:animMotion>
                                  </p:childTnLst>
                                </p:cTn>
                              </p:par>
                              <p:par>
                                <p:cTn id="48" presetID="42" presetClass="path" presetSubtype="0" accel="50000" decel="50000" fill="hold" grpId="1" nodeType="withEffect">
                                  <p:stCondLst>
                                    <p:cond delay="0"/>
                                  </p:stCondLst>
                                  <p:childTnLst>
                                    <p:animMotion origin="layout" path="M -4.44444E-6 3.7037E-7 L -4.44444E-6 0.16528 " pathEditMode="relative" rAng="0" ptsTypes="AA">
                                      <p:cBhvr>
                                        <p:cTn id="49" dur="1000" fill="hold"/>
                                        <p:tgtEl>
                                          <p:spTgt spid="7"/>
                                        </p:tgtEl>
                                        <p:attrNameLst>
                                          <p:attrName>ppt_x</p:attrName>
                                          <p:attrName>ppt_y</p:attrName>
                                        </p:attrNameLst>
                                      </p:cBhvr>
                                      <p:rCtr x="0" y="83"/>
                                    </p:animMotion>
                                  </p:childTnLst>
                                </p:cTn>
                              </p:par>
                              <p:par>
                                <p:cTn id="50" presetID="42" presetClass="path" presetSubtype="0" accel="50000" decel="50000" fill="hold" grpId="1" nodeType="withEffect">
                                  <p:stCondLst>
                                    <p:cond delay="0"/>
                                  </p:stCondLst>
                                  <p:childTnLst>
                                    <p:animMotion origin="layout" path="M 1.11111E-6 -4.44444E-6 L 1.11111E-6 0.11065 " pathEditMode="relative" rAng="0" ptsTypes="AA">
                                      <p:cBhvr>
                                        <p:cTn id="51" dur="1000" fill="hold"/>
                                        <p:tgtEl>
                                          <p:spTgt spid="5"/>
                                        </p:tgtEl>
                                        <p:attrNameLst>
                                          <p:attrName>ppt_x</p:attrName>
                                          <p:attrName>ppt_y</p:attrName>
                                        </p:attrNameLst>
                                      </p:cBhvr>
                                      <p:rCtr x="0" y="55"/>
                                    </p:animMotion>
                                  </p:childTnLst>
                                </p:cTn>
                              </p:par>
                              <p:par>
                                <p:cTn id="52" presetID="42" presetClass="path" presetSubtype="0" accel="50000" decel="50000" fill="hold" grpId="1" nodeType="withEffect">
                                  <p:stCondLst>
                                    <p:cond delay="0"/>
                                  </p:stCondLst>
                                  <p:childTnLst>
                                    <p:animMotion origin="layout" path="M 4.16667E-6 -2.59894E-6 L 4.16667E-6 0.06434 " pathEditMode="relative" rAng="0" ptsTypes="AA">
                                      <p:cBhvr>
                                        <p:cTn id="53" dur="1000" fill="hold"/>
                                        <p:tgtEl>
                                          <p:spTgt spid="3"/>
                                        </p:tgtEl>
                                        <p:attrNameLst>
                                          <p:attrName>ppt_x</p:attrName>
                                          <p:attrName>ppt_y</p:attrName>
                                        </p:attrNameLst>
                                      </p:cBhvr>
                                      <p:rCtr x="0" y="32"/>
                                    </p:animMotion>
                                  </p:childTnLst>
                                </p:cTn>
                              </p:par>
                              <p:par>
                                <p:cTn id="54" presetID="42" presetClass="path" presetSubtype="0" accel="50000" decel="50000" fill="hold" grpId="1" nodeType="withEffect">
                                  <p:stCondLst>
                                    <p:cond delay="0"/>
                                  </p:stCondLst>
                                  <p:childTnLst>
                                    <p:animMotion origin="layout" path="M 1.94444E-6 1.82365E-6 L 1.94444E-6 0.02569 " pathEditMode="relative" rAng="0" ptsTypes="AA">
                                      <p:cBhvr>
                                        <p:cTn id="55" dur="1000" fill="hold"/>
                                        <p:tgtEl>
                                          <p:spTgt spid="46112"/>
                                        </p:tgtEl>
                                        <p:attrNameLst>
                                          <p:attrName>ppt_x</p:attrName>
                                          <p:attrName>ppt_y</p:attrName>
                                        </p:attrNameLst>
                                      </p:cBhvr>
                                      <p:rCtr x="0" y="13"/>
                                    </p:animMotion>
                                  </p:childTnLst>
                                </p:cTn>
                              </p:par>
                              <p:par>
                                <p:cTn id="56" presetID="10" presetClass="exit" presetSubtype="0" fill="hold" grpId="0" nodeType="withEffect">
                                  <p:stCondLst>
                                    <p:cond delay="0"/>
                                  </p:stCondLst>
                                  <p:childTnLst>
                                    <p:animEffect transition="out" filter="fade">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10"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46108" grpId="0"/>
      <p:bldP spid="46112" grpId="0"/>
      <p:bldP spid="46112" grpId="1"/>
      <p:bldP spid="3" grpId="0"/>
      <p:bldP spid="3" grpId="1"/>
      <p:bldP spid="5" grpId="0"/>
      <p:bldP spid="5" grpId="1"/>
      <p:bldP spid="7" grpId="0"/>
      <p:bldP spid="7" grpId="1"/>
      <p:bldP spid="9" grpId="0"/>
      <p:bldP spid="9" grpId="1"/>
      <p:bldP spid="41" grpId="0"/>
      <p:bldP spid="41" grpId="1"/>
      <p:bldP spid="56" grpId="0"/>
      <p:bldP spid="57" grpId="0"/>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echnology Overview&amp;quot;&quot;/&gt;&lt;property id=&quot;20307&quot; value=&quot;515&quot;/&gt;&lt;/object&gt;&lt;object type=&quot;3&quot; unique_id=&quot;10005&quot;&gt;&lt;property id=&quot;20148&quot; value=&quot;5&quot;/&gt;&lt;property id=&quot;20300&quot; value=&quot;Slide 2 - &amp;quot;Akamai’s Mission&amp;quot;&quot;/&gt;&lt;property id=&quot;20307&quot; value=&quot;817&quot;/&gt;&lt;/object&gt;&lt;object type=&quot;3&quot; unique_id=&quot;10013&quot;&gt;&lt;property id=&quot;20148&quot; value=&quot;5&quot;/&gt;&lt;property id=&quot;20300&quot; value=&quot;Slide 3 - &amp;quot;The Akamai EdgePlatform&amp;quot;&quot;/&gt;&lt;property id=&quot;20307&quot; value=&quot;855&quot;/&gt;&lt;/object&gt;&lt;object type=&quot;3&quot; unique_id=&quot;10014&quot;&gt;&lt;property id=&quot;20148&quot; value=&quot;5&quot;/&gt;&lt;property id=&quot;20300&quot; value=&quot;Slide 4 - &amp;quot;Cloud Software Platform&amp;quot;&quot;/&gt;&lt;property id=&quot;20307&quot; value=&quot;825&quot;/&gt;&lt;/object&gt;&lt;object type=&quot;3&quot; unique_id=&quot;10017&quot;&gt;&lt;property id=&quot;20148&quot; value=&quot;5&quot;/&gt;&lt;property id=&quot;20300&quot; value=&quot;Slide 47 - &amp;quot;The Akamai Difference&amp;quot;&quot;/&gt;&lt;property id=&quot;20307&quot; value=&quot;844&quot;/&gt;&lt;/object&gt;&lt;object type=&quot;3&quot; unique_id=&quot;10018&quot;&gt;&lt;property id=&quot;20148&quot; value=&quot;5&quot;/&gt;&lt;property id=&quot;20300&quot; value=&quot;Slide 48&quot;/&gt;&lt;property id=&quot;20307&quot; value=&quot;845&quot;/&gt;&lt;/object&gt;&lt;object type=&quot;3&quot; unique_id=&quot;10827&quot;&gt;&lt;property id=&quot;20148&quot; value=&quot;5&quot;/&gt;&lt;property id=&quot;20300&quot; value=&quot;Slide 46 - &amp;quot;The Akamai Advantage&amp;quot;&quot;/&gt;&lt;property id=&quot;20307&quot; value=&quot;856&quot;/&gt;&lt;/object&gt;&lt;object type=&quot;3&quot; unique_id=&quot;11045&quot;&gt;&lt;property id=&quot;20148&quot; value=&quot;5&quot;/&gt;&lt;property id=&quot;20300&quot; value=&quot;Slide 5 - &amp;quot;The Akamai Advantage&amp;quot;&quot;/&gt;&lt;property id=&quot;20307&quot; value=&quot;857&quot;/&gt;&lt;/object&gt;&lt;object type=&quot;3&quot; unique_id=&quot;11048&quot;&gt;&lt;property id=&quot;20148&quot; value=&quot;5&quot;/&gt;&lt;property id=&quot;20300&quot; value=&quot;Slide 10 - &amp;quot;The Akamai Advantage&amp;quot;&quot;/&gt;&lt;property id=&quot;20307&quot; value=&quot;860&quot;/&gt;&lt;/object&gt;&lt;object type=&quot;3&quot; unique_id=&quot;11049&quot;&gt;&lt;property id=&quot;20148&quot; value=&quot;5&quot;/&gt;&lt;property id=&quot;20300&quot; value=&quot;Slide 20 - &amp;quot;The Akamai Advantage&amp;quot;&quot;/&gt;&lt;property id=&quot;20307&quot; value=&quot;862&quot;/&gt;&lt;/object&gt;&lt;object type=&quot;3&quot; unique_id=&quot;11050&quot;&gt;&lt;property id=&quot;20148&quot; value=&quot;5&quot;/&gt;&lt;property id=&quot;20300&quot; value=&quot;Slide 23 - &amp;quot;The Akamai Advantage&amp;quot;&quot;/&gt;&lt;property id=&quot;20307&quot; value=&quot;863&quot;/&gt;&lt;/object&gt;&lt;object type=&quot;3&quot; unique_id=&quot;11051&quot;&gt;&lt;property id=&quot;20148&quot; value=&quot;5&quot;/&gt;&lt;property id=&quot;20300&quot; value=&quot;Slide 30 - &amp;quot;The Akamai Advantage&amp;quot;&quot;/&gt;&lt;property id=&quot;20307&quot; value=&quot;864&quot;/&gt;&lt;/object&gt;&lt;object type=&quot;3&quot; unique_id=&quot;11052&quot;&gt;&lt;property id=&quot;20148&quot; value=&quot;5&quot;/&gt;&lt;property id=&quot;20300&quot; value=&quot;Slide 31 - &amp;quot;ADS Product Strategy&amp;quot;&quot;/&gt;&lt;property id=&quot;20307&quot; value=&quot;865&quot;/&gt;&lt;/object&gt;&lt;object type=&quot;3&quot; unique_id=&quot;11053&quot;&gt;&lt;property id=&quot;20148&quot; value=&quot;5&quot;/&gt;&lt;property id=&quot;20300&quot; value=&quot;Slide 36 - &amp;quot;The Akamai Advantage&amp;quot;&quot;/&gt;&lt;property id=&quot;20307&quot; value=&quot;866&quot;/&gt;&lt;/object&gt;&lt;object type=&quot;3&quot; unique_id=&quot;11054&quot;&gt;&lt;property id=&quot;20148&quot; value=&quot;5&quot;/&gt;&lt;property id=&quot;20300&quot; value=&quot;Slide 42 - &amp;quot;The Akamai Advantage&amp;quot;&quot;/&gt;&lt;property id=&quot;20307&quot; value=&quot;867&quot;/&gt;&lt;/object&gt;&lt;object type=&quot;3&quot; unique_id=&quot;11055&quot;&gt;&lt;property id=&quot;20148&quot; value=&quot;5&quot;/&gt;&lt;property id=&quot;20300&quot; value=&quot;Slide 43 - &amp;quot;Control and Visibility&amp;quot;&quot;/&gt;&lt;property id=&quot;20307&quot; value=&quot;868&quot;/&gt;&lt;/object&gt;&lt;object type=&quot;3&quot; unique_id=&quot;11056&quot;&gt;&lt;property id=&quot;20148&quot; value=&quot;5&quot;/&gt;&lt;property id=&quot;20300&quot; value=&quot;Slide 45 - &amp;quot;Media Analytics&amp;quot;&quot;/&gt;&lt;property id=&quot;20307&quot; value=&quot;869&quot;/&gt;&lt;/object&gt;&lt;object type=&quot;3&quot; unique_id=&quot;85707&quot;&gt;&lt;property id=&quot;20148&quot; value=&quot;5&quot;/&gt;&lt;property id=&quot;20300&quot; value=&quot;Slide 11 - &amp;quot;How Akamai Accelerates Dynamic Site Components &amp;quot;&quot;/&gt;&lt;property id=&quot;20307&quot; value=&quot;870&quot;/&gt;&lt;/object&gt;&lt;object type=&quot;3&quot; unique_id=&quot;85708&quot;&gt;&lt;property id=&quot;20148&quot; value=&quot;5&quot;/&gt;&lt;property id=&quot;20300&quot; value=&quot;Slide 12 - &amp;quot;DSA Accelerates Media Consumption&amp;#x0D;&amp;#x0A; Accelerating Ad Impressions&amp;quot;&quot;/&gt;&lt;property id=&quot;20307&quot; value=&quot;873&quot;/&gt;&lt;/object&gt;&lt;object type=&quot;3&quot; unique_id=&quot;85853&quot;&gt;&lt;property id=&quot;20148&quot; value=&quot;5&quot;/&gt;&lt;property id=&quot;20300&quot; value=&quot;Slide 21 - &amp;quot;ESD Capabilities&amp;#x0D;&amp;#x0A;Ensure High Quality User Experience&amp;quot;&quot;/&gt;&lt;property id=&quot;20307&quot; value=&quot;874&quot;/&gt;&lt;/object&gt;&lt;object type=&quot;3&quot; unique_id=&quot;85854&quot;&gt;&lt;property id=&quot;20148&quot; value=&quot;5&quot;/&gt;&lt;property id=&quot;20300&quot; value=&quot;Slide 22 - &amp;quot;ESD Capabilities&amp;#x0D;&amp;#x0A;Monitor and Manage Against New Metrics&amp;quot;&quot;/&gt;&lt;property id=&quot;20307&quot; value=&quot;875&quot;/&gt;&lt;/object&gt;&lt;object type=&quot;3&quot; unique_id=&quot;86033&quot;&gt;&lt;property id=&quot;20148&quot; value=&quot;5&quot;/&gt;&lt;property id=&quot;20300&quot; value=&quot;Slide 19 - &amp;quot;Akamai Services at the Cloud’s Edge&amp;quot;&quot;/&gt;&lt;property id=&quot;20307&quot; value=&quot;876&quot;/&gt;&lt;/object&gt;&lt;object type=&quot;3&quot; unique_id=&quot;86142&quot;&gt;&lt;property id=&quot;20148&quot; value=&quot;5&quot;/&gt;&lt;property id=&quot;20300&quot; value=&quot;Slide 32&quot;/&gt;&lt;property id=&quot;20307&quot; value=&quot;877&quot;/&gt;&lt;/object&gt;&lt;object type=&quot;3&quot; unique_id=&quot;86143&quot;&gt;&lt;property id=&quot;20148&quot; value=&quot;5&quot;/&gt;&lt;property id=&quot;20300&quot; value=&quot;Slide 33&quot;/&gt;&lt;property id=&quot;20307&quot; value=&quot;878&quot;/&gt;&lt;/object&gt;&lt;object type=&quot;3&quot; unique_id=&quot;86144&quot;&gt;&lt;property id=&quot;20148&quot; value=&quot;5&quot;/&gt;&lt;property id=&quot;20300&quot; value=&quot;Slide 34&quot;/&gt;&lt;property id=&quot;20307&quot; value=&quot;879&quot;/&gt;&lt;/object&gt;&lt;object type=&quot;3&quot; unique_id=&quot;86145&quot;&gt;&lt;property id=&quot;20148&quot; value=&quot;5&quot;/&gt;&lt;property id=&quot;20300&quot; value=&quot;Slide 35&quot;/&gt;&lt;property id=&quot;20307&quot; value=&quot;880&quot;/&gt;&lt;/object&gt;&lt;object type=&quot;3&quot; unique_id=&quot;86456&quot;&gt;&lt;property id=&quot;20148&quot; value=&quot;5&quot;/&gt;&lt;property id=&quot;20300&quot; value=&quot;Slide 24 - &amp;quot;Challenge of Reaching HD Online Users&amp;quot;&quot;/&gt;&lt;property id=&quot;20307&quot; value=&quot;881&quot;/&gt;&lt;/object&gt;&lt;object type=&quot;3&quot; unique_id=&quot;86457&quot;&gt;&lt;property id=&quot;20148&quot; value=&quot;5&quot;/&gt;&lt;property id=&quot;20300&quot; value=&quot;Slide 25&quot;/&gt;&lt;property id=&quot;20307&quot; value=&quot;882&quot;/&gt;&lt;/object&gt;&lt;object type=&quot;3&quot; unique_id=&quot;86458&quot;&gt;&lt;property id=&quot;20148&quot; value=&quot;5&quot;/&gt;&lt;property id=&quot;20300&quot; value=&quot;Slide 26 - &amp;quot;Streaming Delivery: Enabling the ‘Tipping Point’&amp;quot;&quot;/&gt;&lt;property id=&quot;20307&quot; value=&quot;883&quot;/&gt;&lt;/object&gt;&lt;object type=&quot;3&quot; unique_id=&quot;86459&quot;&gt;&lt;property id=&quot;20148&quot; value=&quot;5&quot;/&gt;&lt;property id=&quot;20300&quot; value=&quot;Slide 27 - &amp;quot;Key Piece of Puzzle&amp;quot;&quot;/&gt;&lt;property id=&quot;20307&quot; value=&quot;884&quot;/&gt;&lt;/object&gt;&lt;object type=&quot;3&quot; unique_id=&quot;86460&quot;&gt;&lt;property id=&quot;20148&quot; value=&quot;5&quot;/&gt;&lt;property id=&quot;20300&quot; value=&quot;Slide 28 - &amp;quot;Next Generation Video&amp;quot;&quot;/&gt;&lt;property id=&quot;20307&quot; value=&quot;885&quot;/&gt;&lt;/object&gt;&lt;object type=&quot;3&quot; unique_id=&quot;86461&quot;&gt;&lt;property id=&quot;20148&quot; value=&quot;5&quot;/&gt;&lt;property id=&quot;20300&quot; value=&quot;Slide 29 - &amp;quot;Next Generation Video&amp;quot;&quot;/&gt;&lt;property id=&quot;20307&quot; value=&quot;886&quot;/&gt;&lt;/object&gt;&lt;object type=&quot;3&quot; unique_id=&quot;86972&quot;&gt;&lt;property id=&quot;20148&quot; value=&quot;5&quot;/&gt;&lt;property id=&quot;20300&quot; value=&quot;Slide 9 - &amp;quot;Web Application Firewall&amp;quot;&quot;/&gt;&lt;property id=&quot;20307&quot; value=&quot;893&quot;/&gt;&lt;/object&gt;&lt;object type=&quot;3&quot; unique_id=&quot;86973&quot;&gt;&lt;property id=&quot;20148&quot; value=&quot;5&quot;/&gt;&lt;property id=&quot;20300&quot; value=&quot;Slide 13 - &amp;quot;How can Akamai help secure Internet Infrastructure?&amp;quot;&quot;/&gt;&lt;property id=&quot;20307&quot; value=&quot;887&quot;/&gt;&lt;/object&gt;&lt;object type=&quot;3&quot; unique_id=&quot;86974&quot;&gt;&lt;property id=&quot;20148&quot; value=&quot;5&quot;/&gt;&lt;property id=&quot;20300&quot; value=&quot;Slide 14 - &amp;quot;Akamai Layered Approach to Security&amp;quot;&quot;/&gt;&lt;property id=&quot;20307&quot; value=&quot;888&quot;/&gt;&lt;/object&gt;&lt;object type=&quot;3&quot; unique_id=&quot;86975&quot;&gt;&lt;property id=&quot;20148&quot; value=&quot;5&quot;/&gt;&lt;property id=&quot;20300&quot; value=&quot;Slide 15 - &amp;quot;Akamai Layered Approach to Security&amp;quot;&quot;/&gt;&lt;property id=&quot;20307&quot; value=&quot;889&quot;/&gt;&lt;/object&gt;&lt;object type=&quot;3&quot; unique_id=&quot;86976&quot;&gt;&lt;property id=&quot;20148&quot; value=&quot;5&quot;/&gt;&lt;property id=&quot;20300&quot; value=&quot;Slide 16 - &amp;quot;Akamai Layered Approach to Security&amp;quot;&quot;/&gt;&lt;property id=&quot;20307&quot; value=&quot;890&quot;/&gt;&lt;/object&gt;&lt;object type=&quot;3&quot; unique_id=&quot;86977&quot;&gt;&lt;property id=&quot;20148&quot; value=&quot;5&quot;/&gt;&lt;property id=&quot;20300&quot; value=&quot;Slide 17 - &amp;quot;Akamai Layered Approach to Security&amp;quot;&quot;/&gt;&lt;property id=&quot;20307&quot; value=&quot;891&quot;/&gt;&lt;/object&gt;&lt;object type=&quot;3&quot; unique_id=&quot;86978&quot;&gt;&lt;property id=&quot;20148&quot; value=&quot;5&quot;/&gt;&lt;property id=&quot;20300&quot; value=&quot;Slide 18 - &amp;quot;Akamai Layered Approach to Security&amp;quot;&quot;/&gt;&lt;property id=&quot;20307&quot; value=&quot;892&quot;/&gt;&lt;/object&gt;&lt;object type=&quot;3&quot; unique_id=&quot;87237&quot;&gt;&lt;property id=&quot;20148&quot; value=&quot;5&quot;/&gt;&lt;property id=&quot;20300&quot; value=&quot;Slide 37 - &amp;quot;What is Client Side Delivery (CSD)?&amp;quot;&quot;/&gt;&lt;property id=&quot;20307&quot; value=&quot;894&quot;/&gt;&lt;/object&gt;&lt;object type=&quot;3&quot; unique_id=&quot;87238&quot;&gt;&lt;property id=&quot;20148&quot; value=&quot;5&quot;/&gt;&lt;property id=&quot;20300&quot; value=&quot;Slide 38 - &amp;quot;Key Benefits&amp;quot;&quot;/&gt;&lt;property id=&quot;20307&quot; value=&quot;895&quot;/&gt;&lt;/object&gt;&lt;object type=&quot;3&quot; unique_id=&quot;87239&quot;&gt;&lt;property id=&quot;20148&quot; value=&quot;5&quot;/&gt;&lt;property id=&quot;20300&quot; value=&quot;Slide 39 - &amp;quot;CSD – Initial Request Flow&amp;quot;&quot;/&gt;&lt;property id=&quot;20307&quot; value=&quot;897&quot;/&gt;&lt;/object&gt;&lt;object type=&quot;3&quot; unique_id=&quot;87240&quot;&gt;&lt;property id=&quot;20148&quot; value=&quot;5&quot;/&gt;&lt;property id=&quot;20300&quot; value=&quot;Slide 40 - &amp;quot;CSD – Typical Request Flow&amp;quot;&quot;/&gt;&lt;property id=&quot;20307&quot; value=&quot;898&quot;/&gt;&lt;/object&gt;&lt;object type=&quot;3&quot; unique_id=&quot;87241&quot;&gt;&lt;property id=&quot;20148&quot; value=&quot;5&quot;/&gt;&lt;property id=&quot;20300&quot; value=&quot;Slide 41 - &amp;quot;NetSession Client Architecture Overview&amp;quot;&quot;/&gt;&lt;property id=&quot;20307&quot; value=&quot;899&quot;/&gt;&lt;/object&gt;&lt;object type=&quot;3&quot; unique_id=&quot;87626&quot;&gt;&lt;property id=&quot;20148&quot; value=&quot;5&quot;/&gt;&lt;property id=&quot;20300&quot; value=&quot;Slide 44 - &amp;quot;EdgeControl Reporting&amp;quot;&quot;/&gt;&lt;property id=&quot;20307&quot; value=&quot;900&quot;/&gt;&lt;/object&gt;&lt;object type=&quot;3&quot; unique_id=&quot;87872&quot;&gt;&lt;property id=&quot;20148&quot; value=&quot;5&quot;/&gt;&lt;property id=&quot;20300&quot; value=&quot;Slide 6 - &amp;quot;Models for Accessing Applications&amp;quot;&quot;/&gt;&lt;property id=&quot;20307&quot; value=&quot;901&quot;/&gt;&lt;/object&gt;&lt;object type=&quot;3&quot; unique_id=&quot;87873&quot;&gt;&lt;property id=&quot;20148&quot; value=&quot;5&quot;/&gt;&lt;property id=&quot;20300&quot; value=&quot;Slide 7 - &amp;quot;Culprit in the Cloud: The Middle Mile&amp;quot;&quot;/&gt;&lt;property id=&quot;20307&quot; value=&quot;902&quot;/&gt;&lt;/object&gt;&lt;object type=&quot;3&quot; unique_id=&quot;87874&quot;&gt;&lt;property id=&quot;20148&quot; value=&quot;5&quot;/&gt;&lt;property id=&quot;20300&quot; value=&quot;Slide 8 - &amp;quot;Optimize the Cloud: Fixing the Middle Mile&amp;quot;&quot;/&gt;&lt;property id=&quot;20307&quot; value=&quot;903&quot;/&gt;&lt;/object&gt;&lt;/object&gt;&lt;/object&gt;&lt;/database&gt;"/>
  <p:tag name="SECTOMILLISECCONVERTED" val="1"/>
</p:tagLst>
</file>

<file path=ppt/theme/theme1.xml><?xml version="1.0" encoding="utf-8"?>
<a:theme xmlns:a="http://schemas.openxmlformats.org/drawingml/2006/main" name="Default Design">
  <a:themeElements>
    <a:clrScheme name="">
      <a:dk1>
        <a:srgbClr val="003366"/>
      </a:dk1>
      <a:lt1>
        <a:srgbClr val="FFFFFF"/>
      </a:lt1>
      <a:dk2>
        <a:srgbClr val="000000"/>
      </a:dk2>
      <a:lt2>
        <a:srgbClr val="FFFFFF"/>
      </a:lt2>
      <a:accent1>
        <a:srgbClr val="093678"/>
      </a:accent1>
      <a:accent2>
        <a:srgbClr val="FF8E11"/>
      </a:accent2>
      <a:accent3>
        <a:srgbClr val="AAAAAA"/>
      </a:accent3>
      <a:accent4>
        <a:srgbClr val="DADADA"/>
      </a:accent4>
      <a:accent5>
        <a:srgbClr val="AAAEBE"/>
      </a:accent5>
      <a:accent6>
        <a:srgbClr val="E7800E"/>
      </a:accent6>
      <a:hlink>
        <a:srgbClr val="2B85BB"/>
      </a:hlink>
      <a:folHlink>
        <a:srgbClr val="093678"/>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9900"/>
          </a:buClr>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9900"/>
          </a:buClr>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FFFF"/>
        </a:dk2>
        <a:lt2>
          <a:srgbClr val="003366"/>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003366"/>
        </a:lt2>
        <a:accent1>
          <a:srgbClr val="093678"/>
        </a:accent1>
        <a:accent2>
          <a:srgbClr val="FF8E11"/>
        </a:accent2>
        <a:accent3>
          <a:srgbClr val="FFFFFF"/>
        </a:accent3>
        <a:accent4>
          <a:srgbClr val="DADADA"/>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wTemplate_20081027">
  <a:themeElements>
    <a:clrScheme name="NewTemplate_20081027 1">
      <a:dk1>
        <a:srgbClr val="404040"/>
      </a:dk1>
      <a:lt1>
        <a:srgbClr val="FFFFFF"/>
      </a:lt1>
      <a:dk2>
        <a:srgbClr val="595959"/>
      </a:dk2>
      <a:lt2>
        <a:srgbClr val="CDCDCD"/>
      </a:lt2>
      <a:accent1>
        <a:srgbClr val="002B5E"/>
      </a:accent1>
      <a:accent2>
        <a:srgbClr val="FFFF00"/>
      </a:accent2>
      <a:accent3>
        <a:srgbClr val="FFFFFF"/>
      </a:accent3>
      <a:accent4>
        <a:srgbClr val="353535"/>
      </a:accent4>
      <a:accent5>
        <a:srgbClr val="AAACB6"/>
      </a:accent5>
      <a:accent6>
        <a:srgbClr val="E7E700"/>
      </a:accent6>
      <a:hlink>
        <a:srgbClr val="666666"/>
      </a:hlink>
      <a:folHlink>
        <a:srgbClr val="333333"/>
      </a:folHlink>
    </a:clrScheme>
    <a:fontScheme name="NewTemplate_2008102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9900"/>
          </a:buClr>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9900"/>
          </a:buClr>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ewTemplate_20081027 1">
        <a:dk1>
          <a:srgbClr val="404040"/>
        </a:dk1>
        <a:lt1>
          <a:srgbClr val="FFFFFF"/>
        </a:lt1>
        <a:dk2>
          <a:srgbClr val="595959"/>
        </a:dk2>
        <a:lt2>
          <a:srgbClr val="CDCDCD"/>
        </a:lt2>
        <a:accent1>
          <a:srgbClr val="002B5E"/>
        </a:accent1>
        <a:accent2>
          <a:srgbClr val="FFFF00"/>
        </a:accent2>
        <a:accent3>
          <a:srgbClr val="FFFFFF"/>
        </a:accent3>
        <a:accent4>
          <a:srgbClr val="353535"/>
        </a:accent4>
        <a:accent5>
          <a:srgbClr val="AAACB6"/>
        </a:accent5>
        <a:accent6>
          <a:srgbClr val="E7E700"/>
        </a:accent6>
        <a:hlink>
          <a:srgbClr val="666666"/>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IAC/AS Master">
  <a:themeElements>
    <a:clrScheme name="5_IAC/AS Master 1">
      <a:dk1>
        <a:srgbClr val="404040"/>
      </a:dk1>
      <a:lt1>
        <a:srgbClr val="FFFFFF"/>
      </a:lt1>
      <a:dk2>
        <a:srgbClr val="595959"/>
      </a:dk2>
      <a:lt2>
        <a:srgbClr val="CDCDCD"/>
      </a:lt2>
      <a:accent1>
        <a:srgbClr val="002B5E"/>
      </a:accent1>
      <a:accent2>
        <a:srgbClr val="FFFF00"/>
      </a:accent2>
      <a:accent3>
        <a:srgbClr val="FFFFFF"/>
      </a:accent3>
      <a:accent4>
        <a:srgbClr val="353535"/>
      </a:accent4>
      <a:accent5>
        <a:srgbClr val="AAACB6"/>
      </a:accent5>
      <a:accent6>
        <a:srgbClr val="E7E700"/>
      </a:accent6>
      <a:hlink>
        <a:srgbClr val="666666"/>
      </a:hlink>
      <a:folHlink>
        <a:srgbClr val="333333"/>
      </a:folHlink>
    </a:clrScheme>
    <a:fontScheme name="5_IAC/AS 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9900"/>
          </a:buClr>
          <a:buSzTx/>
          <a:buFontTx/>
          <a:buNone/>
          <a:tabLst/>
          <a:defRPr kumimoji="0" lang="en-US" sz="1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FF9900"/>
          </a:buClr>
          <a:buSzTx/>
          <a:buFontTx/>
          <a:buNone/>
          <a:tabLst/>
          <a:defRPr kumimoji="0" lang="en-US" sz="1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5_IAC/AS Master 1">
        <a:dk1>
          <a:srgbClr val="404040"/>
        </a:dk1>
        <a:lt1>
          <a:srgbClr val="FFFFFF"/>
        </a:lt1>
        <a:dk2>
          <a:srgbClr val="595959"/>
        </a:dk2>
        <a:lt2>
          <a:srgbClr val="CDCDCD"/>
        </a:lt2>
        <a:accent1>
          <a:srgbClr val="002B5E"/>
        </a:accent1>
        <a:accent2>
          <a:srgbClr val="FFFF00"/>
        </a:accent2>
        <a:accent3>
          <a:srgbClr val="FFFFFF"/>
        </a:accent3>
        <a:accent4>
          <a:srgbClr val="353535"/>
        </a:accent4>
        <a:accent5>
          <a:srgbClr val="AAACB6"/>
        </a:accent5>
        <a:accent6>
          <a:srgbClr val="E7E700"/>
        </a:accent6>
        <a:hlink>
          <a:srgbClr val="666666"/>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3366"/>
    </a:dk1>
    <a:lt1>
      <a:srgbClr val="FFFFFF"/>
    </a:lt1>
    <a:dk2>
      <a:srgbClr val="000000"/>
    </a:dk2>
    <a:lt2>
      <a:srgbClr val="FFFFFF"/>
    </a:lt2>
    <a:accent1>
      <a:srgbClr val="093678"/>
    </a:accent1>
    <a:accent2>
      <a:srgbClr val="FF8E11"/>
    </a:accent2>
    <a:accent3>
      <a:srgbClr val="AAAAAA"/>
    </a:accent3>
    <a:accent4>
      <a:srgbClr val="DADADA"/>
    </a:accent4>
    <a:accent5>
      <a:srgbClr val="AAAEBE"/>
    </a:accent5>
    <a:accent6>
      <a:srgbClr val="E7800E"/>
    </a:accent6>
    <a:hlink>
      <a:srgbClr val="2B85BB"/>
    </a:hlink>
    <a:folHlink>
      <a:srgbClr val="093678"/>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15843</TotalTime>
  <Words>2426</Words>
  <Application>Microsoft Office PowerPoint</Application>
  <PresentationFormat>On-screen Show (4:3)</PresentationFormat>
  <Paragraphs>407</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Default Design</vt:lpstr>
      <vt:lpstr>NewTemplate_20081027</vt:lpstr>
      <vt:lpstr>5_IAC/AS Master</vt:lpstr>
      <vt:lpstr>Headlines You May Have Seen</vt:lpstr>
      <vt:lpstr>Headlines You DID NOT See</vt:lpstr>
      <vt:lpstr>IT Risk In a Complex World</vt:lpstr>
      <vt:lpstr>What’s At Risk?</vt:lpstr>
      <vt:lpstr>Weathering Storms in the Cloud:  Analyzing Massive DDoS Attacks to Prepare for the Future</vt:lpstr>
      <vt:lpstr>Agenda</vt:lpstr>
      <vt:lpstr>State of Internet Security Today</vt:lpstr>
      <vt:lpstr>Targets of Opportunity</vt:lpstr>
      <vt:lpstr>Peak Attack Traffic per year</vt:lpstr>
      <vt:lpstr>Where Does the Data Come From?</vt:lpstr>
      <vt:lpstr>Slide 11</vt:lpstr>
      <vt:lpstr>Slide 12</vt:lpstr>
      <vt:lpstr>Slide 13</vt:lpstr>
      <vt:lpstr>July 4 2009 DDoS Attack Observed Attack Profile</vt:lpstr>
      <vt:lpstr>Slide 15</vt:lpstr>
      <vt:lpstr>Akamai Analysis of Log Data  Top Attacking IP Address Over Time</vt:lpstr>
      <vt:lpstr>Unique Hostile IPs Over Time</vt:lpstr>
      <vt:lpstr>Slide 18</vt:lpstr>
      <vt:lpstr>Slide 19</vt:lpstr>
      <vt:lpstr>Slide 20</vt:lpstr>
      <vt:lpstr>Akamai Architecture  Operational View – OV-1</vt:lpstr>
      <vt:lpstr>Slide 22</vt:lpstr>
      <vt:lpstr>US Government Customers 12 of 15 Cabinet Agencies</vt:lpstr>
    </vt:vector>
  </TitlesOfParts>
  <Manager>Jeff Young</Manager>
  <Company>Akamai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Update</dc:title>
  <dc:subject>For Lydia Leong/Gartner meeting</dc:subject>
  <dc:creator>David Belson/Deepthi Bathina</dc:creator>
  <cp:lastModifiedBy>rpowell</cp:lastModifiedBy>
  <cp:revision>967</cp:revision>
  <dcterms:created xsi:type="dcterms:W3CDTF">2004-11-27T21:35:59Z</dcterms:created>
  <dcterms:modified xsi:type="dcterms:W3CDTF">2010-08-09T22:02:51Z</dcterms:modified>
</cp:coreProperties>
</file>